
<file path=[Content_Types].xml><?xml version="1.0" encoding="utf-8"?>
<Types xmlns="http://schemas.openxmlformats.org/package/2006/content-types">
  <Default ContentType="image/jpeg" Extension="jpg"/>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71" r:id="rId4"/>
    <p:sldMasterId id="2147483672" r:id="rId5"/>
    <p:sldMasterId id="2147483673"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 id="325" r:id="rId77"/>
    <p:sldId id="326" r:id="rId78"/>
    <p:sldId id="327" r:id="rId79"/>
    <p:sldId id="328" r:id="rId80"/>
    <p:sldId id="329" r:id="rId81"/>
    <p:sldId id="330" r:id="rId82"/>
    <p:sldId id="331" r:id="rId83"/>
    <p:sldId id="332" r:id="rId84"/>
    <p:sldId id="333" r:id="rId85"/>
    <p:sldId id="334" r:id="rId8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84" Type="http://schemas.openxmlformats.org/officeDocument/2006/relationships/slide" Target="slides/slide77.xml"/><Relationship Id="rId83" Type="http://schemas.openxmlformats.org/officeDocument/2006/relationships/slide" Target="slides/slide76.xml"/><Relationship Id="rId42" Type="http://schemas.openxmlformats.org/officeDocument/2006/relationships/slide" Target="slides/slide35.xml"/><Relationship Id="rId86" Type="http://schemas.openxmlformats.org/officeDocument/2006/relationships/slide" Target="slides/slide79.xml"/><Relationship Id="rId41" Type="http://schemas.openxmlformats.org/officeDocument/2006/relationships/slide" Target="slides/slide34.xml"/><Relationship Id="rId85" Type="http://schemas.openxmlformats.org/officeDocument/2006/relationships/slide" Target="slides/slide78.xml"/><Relationship Id="rId44" Type="http://schemas.openxmlformats.org/officeDocument/2006/relationships/slide" Target="slides/slide37.xml"/><Relationship Id="rId43" Type="http://schemas.openxmlformats.org/officeDocument/2006/relationships/slide" Target="slides/slide36.xml"/><Relationship Id="rId46" Type="http://schemas.openxmlformats.org/officeDocument/2006/relationships/slide" Target="slides/slide39.xml"/><Relationship Id="rId45" Type="http://schemas.openxmlformats.org/officeDocument/2006/relationships/slide" Target="slides/slide38.xml"/><Relationship Id="rId80" Type="http://schemas.openxmlformats.org/officeDocument/2006/relationships/slide" Target="slides/slide73.xml"/><Relationship Id="rId82" Type="http://schemas.openxmlformats.org/officeDocument/2006/relationships/slide" Target="slides/slide75.xml"/><Relationship Id="rId81" Type="http://schemas.openxmlformats.org/officeDocument/2006/relationships/slide" Target="slides/slide74.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slide" Target="slides/slide41.xml"/><Relationship Id="rId47" Type="http://schemas.openxmlformats.org/officeDocument/2006/relationships/slide" Target="slides/slide40.xml"/><Relationship Id="rId49" Type="http://schemas.openxmlformats.org/officeDocument/2006/relationships/slide" Target="slides/slide42.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73" Type="http://schemas.openxmlformats.org/officeDocument/2006/relationships/slide" Target="slides/slide66.xml"/><Relationship Id="rId72" Type="http://schemas.openxmlformats.org/officeDocument/2006/relationships/slide" Target="slides/slide65.xml"/><Relationship Id="rId31" Type="http://schemas.openxmlformats.org/officeDocument/2006/relationships/slide" Target="slides/slide24.xml"/><Relationship Id="rId75" Type="http://schemas.openxmlformats.org/officeDocument/2006/relationships/slide" Target="slides/slide68.xml"/><Relationship Id="rId30" Type="http://schemas.openxmlformats.org/officeDocument/2006/relationships/slide" Target="slides/slide23.xml"/><Relationship Id="rId74" Type="http://schemas.openxmlformats.org/officeDocument/2006/relationships/slide" Target="slides/slide67.xml"/><Relationship Id="rId33" Type="http://schemas.openxmlformats.org/officeDocument/2006/relationships/slide" Target="slides/slide26.xml"/><Relationship Id="rId77" Type="http://schemas.openxmlformats.org/officeDocument/2006/relationships/slide" Target="slides/slide70.xml"/><Relationship Id="rId32" Type="http://schemas.openxmlformats.org/officeDocument/2006/relationships/slide" Target="slides/slide25.xml"/><Relationship Id="rId76" Type="http://schemas.openxmlformats.org/officeDocument/2006/relationships/slide" Target="slides/slide69.xml"/><Relationship Id="rId35" Type="http://schemas.openxmlformats.org/officeDocument/2006/relationships/slide" Target="slides/slide28.xml"/><Relationship Id="rId79" Type="http://schemas.openxmlformats.org/officeDocument/2006/relationships/slide" Target="slides/slide72.xml"/><Relationship Id="rId34" Type="http://schemas.openxmlformats.org/officeDocument/2006/relationships/slide" Target="slides/slide27.xml"/><Relationship Id="rId78" Type="http://schemas.openxmlformats.org/officeDocument/2006/relationships/slide" Target="slides/slide71.xml"/><Relationship Id="rId71" Type="http://schemas.openxmlformats.org/officeDocument/2006/relationships/slide" Target="slides/slide64.xml"/><Relationship Id="rId70" Type="http://schemas.openxmlformats.org/officeDocument/2006/relationships/slide" Target="slides/slide63.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62" Type="http://schemas.openxmlformats.org/officeDocument/2006/relationships/slide" Target="slides/slide55.xml"/><Relationship Id="rId61" Type="http://schemas.openxmlformats.org/officeDocument/2006/relationships/slide" Target="slides/slide54.xml"/><Relationship Id="rId20" Type="http://schemas.openxmlformats.org/officeDocument/2006/relationships/slide" Target="slides/slide13.xml"/><Relationship Id="rId64" Type="http://schemas.openxmlformats.org/officeDocument/2006/relationships/slide" Target="slides/slide57.xml"/><Relationship Id="rId63" Type="http://schemas.openxmlformats.org/officeDocument/2006/relationships/slide" Target="slides/slide56.xml"/><Relationship Id="rId22" Type="http://schemas.openxmlformats.org/officeDocument/2006/relationships/slide" Target="slides/slide15.xml"/><Relationship Id="rId66" Type="http://schemas.openxmlformats.org/officeDocument/2006/relationships/slide" Target="slides/slide59.xml"/><Relationship Id="rId21" Type="http://schemas.openxmlformats.org/officeDocument/2006/relationships/slide" Target="slides/slide14.xml"/><Relationship Id="rId65" Type="http://schemas.openxmlformats.org/officeDocument/2006/relationships/slide" Target="slides/slide58.xml"/><Relationship Id="rId24" Type="http://schemas.openxmlformats.org/officeDocument/2006/relationships/slide" Target="slides/slide17.xml"/><Relationship Id="rId68" Type="http://schemas.openxmlformats.org/officeDocument/2006/relationships/slide" Target="slides/slide61.xml"/><Relationship Id="rId23" Type="http://schemas.openxmlformats.org/officeDocument/2006/relationships/slide" Target="slides/slide16.xml"/><Relationship Id="rId67" Type="http://schemas.openxmlformats.org/officeDocument/2006/relationships/slide" Target="slides/slide60.xml"/><Relationship Id="rId60" Type="http://schemas.openxmlformats.org/officeDocument/2006/relationships/slide" Target="slides/slide53.xml"/><Relationship Id="rId26" Type="http://schemas.openxmlformats.org/officeDocument/2006/relationships/slide" Target="slides/slide19.xml"/><Relationship Id="rId25" Type="http://schemas.openxmlformats.org/officeDocument/2006/relationships/slide" Target="slides/slide18.xml"/><Relationship Id="rId69" Type="http://schemas.openxmlformats.org/officeDocument/2006/relationships/slide" Target="slides/slide62.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slide" Target="slides/slide44.xml"/><Relationship Id="rId50" Type="http://schemas.openxmlformats.org/officeDocument/2006/relationships/slide" Target="slides/slide43.xml"/><Relationship Id="rId53" Type="http://schemas.openxmlformats.org/officeDocument/2006/relationships/slide" Target="slides/slide46.xml"/><Relationship Id="rId52" Type="http://schemas.openxmlformats.org/officeDocument/2006/relationships/slide" Target="slides/slide45.xml"/><Relationship Id="rId11" Type="http://schemas.openxmlformats.org/officeDocument/2006/relationships/slide" Target="slides/slide4.xml"/><Relationship Id="rId55" Type="http://schemas.openxmlformats.org/officeDocument/2006/relationships/slide" Target="slides/slide48.xml"/><Relationship Id="rId10" Type="http://schemas.openxmlformats.org/officeDocument/2006/relationships/slide" Target="slides/slide3.xml"/><Relationship Id="rId54" Type="http://schemas.openxmlformats.org/officeDocument/2006/relationships/slide" Target="slides/slide47.xml"/><Relationship Id="rId13" Type="http://schemas.openxmlformats.org/officeDocument/2006/relationships/slide" Target="slides/slide6.xml"/><Relationship Id="rId57" Type="http://schemas.openxmlformats.org/officeDocument/2006/relationships/slide" Target="slides/slide50.xml"/><Relationship Id="rId12" Type="http://schemas.openxmlformats.org/officeDocument/2006/relationships/slide" Target="slides/slide5.xml"/><Relationship Id="rId56" Type="http://schemas.openxmlformats.org/officeDocument/2006/relationships/slide" Target="slides/slide49.xml"/><Relationship Id="rId15" Type="http://schemas.openxmlformats.org/officeDocument/2006/relationships/slide" Target="slides/slide8.xml"/><Relationship Id="rId59" Type="http://schemas.openxmlformats.org/officeDocument/2006/relationships/slide" Target="slides/slide52.xml"/><Relationship Id="rId14" Type="http://schemas.openxmlformats.org/officeDocument/2006/relationships/slide" Target="slides/slide7.xml"/><Relationship Id="rId58" Type="http://schemas.openxmlformats.org/officeDocument/2006/relationships/slide" Target="slides/slide51.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7dbd8ecad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7dbd8eca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d9b531e26_0_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d9b531e2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4dc525e0e9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4dc525e0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4d9b531e2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4d9b531e2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paper should include several examples/studies carried out on analytic or well-understood datasets where we can evaluate the effects of the generalized parameter p and its combination with the existing beta parameter. It is my belief that for &gt;95% of the cases we will want the standard p=2 &amp; beta=1 formulation, but there exist cases where alternatives will be desirable. I intend to find and highlight those and I think it is important for the wider community to understand when they need to be aware of them.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4d9b531e26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4d9b531e2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432d946fd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432d946f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44dc94f58c_0_1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44dc94f58c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44dc94f58c_0_1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44dc94f58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44dc94f58c_0_1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44dc94f58c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Figures are for 2D Symmetric, Relaxed Gabriel Graph with 1 million points and k=30</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488df9e96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488df9e96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872da7fdf_0_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872da7fd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54697359ba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54697359b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4dc94f58c_0_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4dc94f58c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Google Shape;399;g44dc94f58c_0_6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44dc94f58c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9" name="Shape 409"/>
        <p:cNvGrpSpPr/>
        <p:nvPr/>
      </p:nvGrpSpPr>
      <p:grpSpPr>
        <a:xfrm>
          <a:off x="0" y="0"/>
          <a:ext cx="0" cy="0"/>
          <a:chOff x="0" y="0"/>
          <a:chExt cx="0" cy="0"/>
        </a:xfrm>
      </p:grpSpPr>
      <p:sp>
        <p:nvSpPr>
          <p:cNvPr id="410" name="Google Shape;410;g47d27bec8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47d27bec8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457ee6c2b7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457ee6c2b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Google Shape;479;g44dc94f58c_0_3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44dc94f58c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2" name="Shape 492"/>
        <p:cNvGrpSpPr/>
        <p:nvPr/>
      </p:nvGrpSpPr>
      <p:grpSpPr>
        <a:xfrm>
          <a:off x="0" y="0"/>
          <a:ext cx="0" cy="0"/>
          <a:chOff x="0" y="0"/>
          <a:chExt cx="0" cy="0"/>
        </a:xfrm>
      </p:grpSpPr>
      <p:sp>
        <p:nvSpPr>
          <p:cNvPr id="493" name="Google Shape;493;g449fc1c3e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449fc1c3e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432d946fd7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32d946fd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7" name="Shape 517"/>
        <p:cNvGrpSpPr/>
        <p:nvPr/>
      </p:nvGrpSpPr>
      <p:grpSpPr>
        <a:xfrm>
          <a:off x="0" y="0"/>
          <a:ext cx="0" cy="0"/>
          <a:chOff x="0" y="0"/>
          <a:chExt cx="0" cy="0"/>
        </a:xfrm>
      </p:grpSpPr>
      <p:sp>
        <p:nvSpPr>
          <p:cNvPr id="518" name="Google Shape;518;g437f7eafd0_0_67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437f7eafd0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2" name="Shape 542"/>
        <p:cNvGrpSpPr/>
        <p:nvPr/>
      </p:nvGrpSpPr>
      <p:grpSpPr>
        <a:xfrm>
          <a:off x="0" y="0"/>
          <a:ext cx="0" cy="0"/>
          <a:chOff x="0" y="0"/>
          <a:chExt cx="0" cy="0"/>
        </a:xfrm>
      </p:grpSpPr>
      <p:sp>
        <p:nvSpPr>
          <p:cNvPr id="543" name="Google Shape;543;g437f7eafd0_0_4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437f7eafd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8" name="Shape 558"/>
        <p:cNvGrpSpPr/>
        <p:nvPr/>
      </p:nvGrpSpPr>
      <p:grpSpPr>
        <a:xfrm>
          <a:off x="0" y="0"/>
          <a:ext cx="0" cy="0"/>
          <a:chOff x="0" y="0"/>
          <a:chExt cx="0" cy="0"/>
        </a:xfrm>
      </p:grpSpPr>
      <p:sp>
        <p:nvSpPr>
          <p:cNvPr id="559" name="Google Shape;559;g437f7eafd0_0_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437f7eafd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5215eec7a0_0_1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5215eec7a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Google Shape;577;g437f7eafd0_0_1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437f7eafd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7" name="Shape 587"/>
        <p:cNvGrpSpPr/>
        <p:nvPr/>
      </p:nvGrpSpPr>
      <p:grpSpPr>
        <a:xfrm>
          <a:off x="0" y="0"/>
          <a:ext cx="0" cy="0"/>
          <a:chOff x="0" y="0"/>
          <a:chExt cx="0" cy="0"/>
        </a:xfrm>
      </p:grpSpPr>
      <p:sp>
        <p:nvSpPr>
          <p:cNvPr id="588" name="Google Shape;588;g437f7eafd0_0_1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437f7eafd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37f7eafd0_0_17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37f7eafd0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6" name="Shape 606"/>
        <p:cNvGrpSpPr/>
        <p:nvPr/>
      </p:nvGrpSpPr>
      <p:grpSpPr>
        <a:xfrm>
          <a:off x="0" y="0"/>
          <a:ext cx="0" cy="0"/>
          <a:chOff x="0" y="0"/>
          <a:chExt cx="0" cy="0"/>
        </a:xfrm>
      </p:grpSpPr>
      <p:sp>
        <p:nvSpPr>
          <p:cNvPr id="607" name="Google Shape;607;g437f7eafd0_0_1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437f7eafd0_0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4" name="Shape 614"/>
        <p:cNvGrpSpPr/>
        <p:nvPr/>
      </p:nvGrpSpPr>
      <p:grpSpPr>
        <a:xfrm>
          <a:off x="0" y="0"/>
          <a:ext cx="0" cy="0"/>
          <a:chOff x="0" y="0"/>
          <a:chExt cx="0" cy="0"/>
        </a:xfrm>
      </p:grpSpPr>
      <p:sp>
        <p:nvSpPr>
          <p:cNvPr id="615" name="Google Shape;615;g437f7eafd0_0_2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437f7eafd0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4dc94f58c_0_1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4dc94f58c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5" name="Shape 635"/>
        <p:cNvGrpSpPr/>
        <p:nvPr/>
      </p:nvGrpSpPr>
      <p:grpSpPr>
        <a:xfrm>
          <a:off x="0" y="0"/>
          <a:ext cx="0" cy="0"/>
          <a:chOff x="0" y="0"/>
          <a:chExt cx="0" cy="0"/>
        </a:xfrm>
      </p:grpSpPr>
      <p:sp>
        <p:nvSpPr>
          <p:cNvPr id="636" name="Google Shape;636;g437f7eafd0_0_2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437f7eafd0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g437f7eafd0_0_27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437f7eafd0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7" name="Shape 647"/>
        <p:cNvGrpSpPr/>
        <p:nvPr/>
      </p:nvGrpSpPr>
      <p:grpSpPr>
        <a:xfrm>
          <a:off x="0" y="0"/>
          <a:ext cx="0" cy="0"/>
          <a:chOff x="0" y="0"/>
          <a:chExt cx="0" cy="0"/>
        </a:xfrm>
      </p:grpSpPr>
      <p:sp>
        <p:nvSpPr>
          <p:cNvPr id="648" name="Google Shape;648;g437f7eafd0_0_2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437f7eafd0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3" name="Shape 653"/>
        <p:cNvGrpSpPr/>
        <p:nvPr/>
      </p:nvGrpSpPr>
      <p:grpSpPr>
        <a:xfrm>
          <a:off x="0" y="0"/>
          <a:ext cx="0" cy="0"/>
          <a:chOff x="0" y="0"/>
          <a:chExt cx="0" cy="0"/>
        </a:xfrm>
      </p:grpSpPr>
      <p:sp>
        <p:nvSpPr>
          <p:cNvPr id="654" name="Google Shape;654;g437f7eafd0_0_3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437f7eafd0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g524e6de341_1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524e6de341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437f7eafd0_0_3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437f7eafd0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https://arxiv.org/pdf/1712.06028.pdf</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437f7eafd0_0_33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37f7eafd0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437f7eafd0_0_36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437f7eafd0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437f7eafd0_0_4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437f7eafd0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437f7eafd0_0_4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437f7eafd0_0_4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437f7eafd0_0_4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437f7eafd0_0_4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437f7eafd0_0_5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437f7eafd0_0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437f7eafd0_0_53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437f7eafd0_0_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3" name="Shape 743"/>
        <p:cNvGrpSpPr/>
        <p:nvPr/>
      </p:nvGrpSpPr>
      <p:grpSpPr>
        <a:xfrm>
          <a:off x="0" y="0"/>
          <a:ext cx="0" cy="0"/>
          <a:chOff x="0" y="0"/>
          <a:chExt cx="0" cy="0"/>
        </a:xfrm>
      </p:grpSpPr>
      <p:sp>
        <p:nvSpPr>
          <p:cNvPr id="744" name="Google Shape;744;g437f7eafd0_0_55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437f7eafd0_0_5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437f7eafd0_0_58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437f7eafd0_0_5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24e6de341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24e6de34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437f7eafd0_0_6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437f7eafd0_0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437f7eafd0_0_6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437f7eafd0_0_6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437f7eafd0_0_65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437f7eafd0_0_6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5" name="Shape 775"/>
        <p:cNvGrpSpPr/>
        <p:nvPr/>
      </p:nvGrpSpPr>
      <p:grpSpPr>
        <a:xfrm>
          <a:off x="0" y="0"/>
          <a:ext cx="0" cy="0"/>
          <a:chOff x="0" y="0"/>
          <a:chExt cx="0" cy="0"/>
        </a:xfrm>
      </p:grpSpPr>
      <p:sp>
        <p:nvSpPr>
          <p:cNvPr id="776" name="Google Shape;776;g437f7eafd0_0_7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437f7eafd0_0_7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http://www.neatorama.com/2017/05/13/Make-Sankey-Diagrams-with-Sankeymatic/</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437f7eafd0_0_72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3" name="Google Shape;783;g437f7eafd0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437f7eafd0_0_74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89" name="Google Shape;789;g437f7eafd0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PNNL</a:t>
            </a:r>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437f7eafd0_0_7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437f7eafd0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3" name="Shape 803"/>
        <p:cNvGrpSpPr/>
        <p:nvPr/>
      </p:nvGrpSpPr>
      <p:grpSpPr>
        <a:xfrm>
          <a:off x="0" y="0"/>
          <a:ext cx="0" cy="0"/>
          <a:chOff x="0" y="0"/>
          <a:chExt cx="0" cy="0"/>
        </a:xfrm>
      </p:grpSpPr>
      <p:sp>
        <p:nvSpPr>
          <p:cNvPr id="804" name="Google Shape;804;g437f7eafd0_0_7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05" name="Google Shape;805;g437f7eafd0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Glad it was helpful ~Amy</a:t>
            </a:r>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2" name="Shape 812"/>
        <p:cNvGrpSpPr/>
        <p:nvPr/>
      </p:nvGrpSpPr>
      <p:grpSpPr>
        <a:xfrm>
          <a:off x="0" y="0"/>
          <a:ext cx="0" cy="0"/>
          <a:chOff x="0" y="0"/>
          <a:chExt cx="0" cy="0"/>
        </a:xfrm>
      </p:grpSpPr>
      <p:sp>
        <p:nvSpPr>
          <p:cNvPr id="813" name="Google Shape;813;g437f7eafd0_0_8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437f7eafd0_0_8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0" name="Shape 820"/>
        <p:cNvGrpSpPr/>
        <p:nvPr/>
      </p:nvGrpSpPr>
      <p:grpSpPr>
        <a:xfrm>
          <a:off x="0" y="0"/>
          <a:ext cx="0" cy="0"/>
          <a:chOff x="0" y="0"/>
          <a:chExt cx="0" cy="0"/>
        </a:xfrm>
      </p:grpSpPr>
      <p:sp>
        <p:nvSpPr>
          <p:cNvPr id="821" name="Google Shape;821;g437f7eafd0_0_84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437f7eafd0_0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fc02d1a46_4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fc02d1a46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6" name="Shape 826"/>
        <p:cNvGrpSpPr/>
        <p:nvPr/>
      </p:nvGrpSpPr>
      <p:grpSpPr>
        <a:xfrm>
          <a:off x="0" y="0"/>
          <a:ext cx="0" cy="0"/>
          <a:chOff x="0" y="0"/>
          <a:chExt cx="0" cy="0"/>
        </a:xfrm>
      </p:grpSpPr>
      <p:sp>
        <p:nvSpPr>
          <p:cNvPr id="827" name="Google Shape;827;g437f7eafd0_0_8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437f7eafd0_0_8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2" name="Shape 832"/>
        <p:cNvGrpSpPr/>
        <p:nvPr/>
      </p:nvGrpSpPr>
      <p:grpSpPr>
        <a:xfrm>
          <a:off x="0" y="0"/>
          <a:ext cx="0" cy="0"/>
          <a:chOff x="0" y="0"/>
          <a:chExt cx="0" cy="0"/>
        </a:xfrm>
      </p:grpSpPr>
      <p:sp>
        <p:nvSpPr>
          <p:cNvPr id="833" name="Google Shape;833;g437f7eafd0_0_89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437f7eafd0_0_8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37f7eafd0_0_92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437f7eafd0_0_9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437f7eafd0_0_95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437f7eafd0_0_9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37f7eafd0_0_97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437f7eafd0_0_9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437f7eafd0_0_99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437f7eafd0_0_9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6" name="Shape 886"/>
        <p:cNvGrpSpPr/>
        <p:nvPr/>
      </p:nvGrpSpPr>
      <p:grpSpPr>
        <a:xfrm>
          <a:off x="0" y="0"/>
          <a:ext cx="0" cy="0"/>
          <a:chOff x="0" y="0"/>
          <a:chExt cx="0" cy="0"/>
        </a:xfrm>
      </p:grpSpPr>
      <p:sp>
        <p:nvSpPr>
          <p:cNvPr id="887" name="Google Shape;887;g437f7eafd0_0_10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437f7eafd0_0_10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2" name="Shape 892"/>
        <p:cNvGrpSpPr/>
        <p:nvPr/>
      </p:nvGrpSpPr>
      <p:grpSpPr>
        <a:xfrm>
          <a:off x="0" y="0"/>
          <a:ext cx="0" cy="0"/>
          <a:chOff x="0" y="0"/>
          <a:chExt cx="0" cy="0"/>
        </a:xfrm>
      </p:grpSpPr>
      <p:sp>
        <p:nvSpPr>
          <p:cNvPr id="893" name="Google Shape;893;g437f7eafd0_0_107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94" name="Google Shape;894;g437f7eafd0_0_10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8" name="Shape 928"/>
        <p:cNvGrpSpPr/>
        <p:nvPr/>
      </p:nvGrpSpPr>
      <p:grpSpPr>
        <a:xfrm>
          <a:off x="0" y="0"/>
          <a:ext cx="0" cy="0"/>
          <a:chOff x="0" y="0"/>
          <a:chExt cx="0" cy="0"/>
        </a:xfrm>
      </p:grpSpPr>
      <p:sp>
        <p:nvSpPr>
          <p:cNvPr id="929" name="Google Shape;929;g437f7eafd0_0_118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437f7eafd0_0_1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432d946fd7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432d946fd7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fc02d1a4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fc02d1a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0" name="Shape 940"/>
        <p:cNvGrpSpPr/>
        <p:nvPr/>
      </p:nvGrpSpPr>
      <p:grpSpPr>
        <a:xfrm>
          <a:off x="0" y="0"/>
          <a:ext cx="0" cy="0"/>
          <a:chOff x="0" y="0"/>
          <a:chExt cx="0" cy="0"/>
        </a:xfrm>
      </p:grpSpPr>
      <p:sp>
        <p:nvSpPr>
          <p:cNvPr id="941" name="Google Shape;941;g432d946fd7_0_6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432d946fd7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432d946fd7_0_8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432d946fd7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with Cristian on NASA model and extract dataset for analysis</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1" name="Shape 961"/>
        <p:cNvGrpSpPr/>
        <p:nvPr/>
      </p:nvGrpSpPr>
      <p:grpSpPr>
        <a:xfrm>
          <a:off x="0" y="0"/>
          <a:ext cx="0" cy="0"/>
          <a:chOff x="0" y="0"/>
          <a:chExt cx="0" cy="0"/>
        </a:xfrm>
      </p:grpSpPr>
      <p:sp>
        <p:nvSpPr>
          <p:cNvPr id="962" name="Google Shape;962;g432d946fd7_0_1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432d946fd7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432d946fd7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432d946fd7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 what the intrinsic dimensionality of the limit surface is before just computing DBFE.</a:t>
            </a:r>
            <a:endParaRPr/>
          </a:p>
          <a:p>
            <a:pPr indent="0" lvl="0" marL="0" rtl="0" algn="l">
              <a:spcBef>
                <a:spcPts val="0"/>
              </a:spcBef>
              <a:spcAft>
                <a:spcPts val="0"/>
              </a:spcAft>
              <a:buNone/>
            </a:pPr>
            <a:r>
              <a:rPr lang="en"/>
              <a:t>Share generated NASA data with group</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3" name="Shape 973"/>
        <p:cNvGrpSpPr/>
        <p:nvPr/>
      </p:nvGrpSpPr>
      <p:grpSpPr>
        <a:xfrm>
          <a:off x="0" y="0"/>
          <a:ext cx="0" cy="0"/>
          <a:chOff x="0" y="0"/>
          <a:chExt cx="0" cy="0"/>
        </a:xfrm>
      </p:grpSpPr>
      <p:sp>
        <p:nvSpPr>
          <p:cNvPr id="974" name="Google Shape;974;g432d946fd7_0_1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432d946fd7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1" name="Shape 981"/>
        <p:cNvGrpSpPr/>
        <p:nvPr/>
      </p:nvGrpSpPr>
      <p:grpSpPr>
        <a:xfrm>
          <a:off x="0" y="0"/>
          <a:ext cx="0" cy="0"/>
          <a:chOff x="0" y="0"/>
          <a:chExt cx="0" cy="0"/>
        </a:xfrm>
      </p:grpSpPr>
      <p:sp>
        <p:nvSpPr>
          <p:cNvPr id="982" name="Google Shape;982;g432d946fd7_0_19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432d946fd7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432d946fd7_0_26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432d946fd7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8" name="Shape 1048"/>
        <p:cNvGrpSpPr/>
        <p:nvPr/>
      </p:nvGrpSpPr>
      <p:grpSpPr>
        <a:xfrm>
          <a:off x="0" y="0"/>
          <a:ext cx="0" cy="0"/>
          <a:chOff x="0" y="0"/>
          <a:chExt cx="0" cy="0"/>
        </a:xfrm>
      </p:grpSpPr>
      <p:sp>
        <p:nvSpPr>
          <p:cNvPr id="1049" name="Google Shape;1049;g447e65eacb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50" name="Google Shape;1050;g447e65ea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Fit data with neighborhood graph and extract boundary points (How to estimate gradient for each of these?) and compare to support vectors.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Look at distribution of edge lengths, make sure that edges are not too long. If they are consider resampling in that area?</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4" name="Shape 1064"/>
        <p:cNvGrpSpPr/>
        <p:nvPr/>
      </p:nvGrpSpPr>
      <p:grpSpPr>
        <a:xfrm>
          <a:off x="0" y="0"/>
          <a:ext cx="0" cy="0"/>
          <a:chOff x="0" y="0"/>
          <a:chExt cx="0" cy="0"/>
        </a:xfrm>
      </p:grpSpPr>
      <p:sp>
        <p:nvSpPr>
          <p:cNvPr id="1065" name="Google Shape;1065;g447e65eacb_0_3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447e65eac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447e65eacb_0_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447e65eacb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f636c56d6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f636c56d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g4e0f5032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4e0f5032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5" name="Google Shape;55;p14"/>
          <p:cNvSpPr txBox="1"/>
          <p:nvPr>
            <p:ph idx="1" type="subTitle"/>
          </p:nvPr>
        </p:nvSpPr>
        <p:spPr>
          <a:xfrm>
            <a:off x="685800" y="733841"/>
            <a:ext cx="7772400" cy="2891100"/>
          </a:xfrm>
          <a:prstGeom prst="rect">
            <a:avLst/>
          </a:prstGeom>
        </p:spPr>
        <p:txBody>
          <a:bodyPr anchorCtr="0" anchor="t" bIns="91425" lIns="91425" spcFirstLastPara="1" rIns="91425" wrap="square" tIns="91425"/>
          <a:lstStyle>
            <a:lvl1pPr lvl="0" rtl="0">
              <a:spcBef>
                <a:spcPts val="0"/>
              </a:spcBef>
              <a:spcAft>
                <a:spcPts val="0"/>
              </a:spcAft>
              <a:buClr>
                <a:schemeClr val="dk2"/>
              </a:buClr>
              <a:buSzPts val="3000"/>
              <a:buChar char="●"/>
              <a:defRPr sz="1400">
                <a:solidFill>
                  <a:schemeClr val="dk2"/>
                </a:solidFill>
              </a:defRPr>
            </a:lvl1pPr>
            <a:lvl2pPr lvl="1" rtl="0" algn="ctr">
              <a:spcBef>
                <a:spcPts val="0"/>
              </a:spcBef>
              <a:spcAft>
                <a:spcPts val="0"/>
              </a:spcAft>
              <a:buClr>
                <a:schemeClr val="dk2"/>
              </a:buClr>
              <a:buSzPts val="3000"/>
              <a:buChar char="○"/>
              <a:defRPr sz="3000">
                <a:solidFill>
                  <a:schemeClr val="dk2"/>
                </a:solidFill>
              </a:defRPr>
            </a:lvl2pPr>
            <a:lvl3pPr lvl="2" rtl="0" algn="ctr">
              <a:spcBef>
                <a:spcPts val="0"/>
              </a:spcBef>
              <a:spcAft>
                <a:spcPts val="0"/>
              </a:spcAft>
              <a:buClr>
                <a:schemeClr val="dk2"/>
              </a:buClr>
              <a:buSzPts val="3000"/>
              <a:buChar char="■"/>
              <a:defRPr sz="3000">
                <a:solidFill>
                  <a:schemeClr val="dk2"/>
                </a:solidFill>
              </a:defRPr>
            </a:lvl3pPr>
            <a:lvl4pPr lvl="3" rtl="0" algn="ctr">
              <a:spcBef>
                <a:spcPts val="0"/>
              </a:spcBef>
              <a:spcAft>
                <a:spcPts val="0"/>
              </a:spcAft>
              <a:buClr>
                <a:schemeClr val="dk2"/>
              </a:buClr>
              <a:buSzPts val="3000"/>
              <a:buChar char="●"/>
              <a:defRPr sz="3000">
                <a:solidFill>
                  <a:schemeClr val="dk2"/>
                </a:solidFill>
              </a:defRPr>
            </a:lvl4pPr>
            <a:lvl5pPr lvl="4" rtl="0" algn="ctr">
              <a:spcBef>
                <a:spcPts val="0"/>
              </a:spcBef>
              <a:spcAft>
                <a:spcPts val="0"/>
              </a:spcAft>
              <a:buClr>
                <a:schemeClr val="dk2"/>
              </a:buClr>
              <a:buSzPts val="3000"/>
              <a:buChar char="○"/>
              <a:defRPr sz="3000">
                <a:solidFill>
                  <a:schemeClr val="dk2"/>
                </a:solidFill>
              </a:defRPr>
            </a:lvl5pPr>
            <a:lvl6pPr lvl="5" rtl="0" algn="ctr">
              <a:spcBef>
                <a:spcPts val="0"/>
              </a:spcBef>
              <a:spcAft>
                <a:spcPts val="0"/>
              </a:spcAft>
              <a:buClr>
                <a:schemeClr val="dk2"/>
              </a:buClr>
              <a:buSzPts val="3000"/>
              <a:buChar char="■"/>
              <a:defRPr sz="3000">
                <a:solidFill>
                  <a:schemeClr val="dk2"/>
                </a:solidFill>
              </a:defRPr>
            </a:lvl6pPr>
            <a:lvl7pPr lvl="6" rtl="0" algn="ctr">
              <a:spcBef>
                <a:spcPts val="0"/>
              </a:spcBef>
              <a:spcAft>
                <a:spcPts val="0"/>
              </a:spcAft>
              <a:buClr>
                <a:schemeClr val="dk2"/>
              </a:buClr>
              <a:buSzPts val="3000"/>
              <a:buChar char="●"/>
              <a:defRPr sz="3000">
                <a:solidFill>
                  <a:schemeClr val="dk2"/>
                </a:solidFill>
              </a:defRPr>
            </a:lvl7pPr>
            <a:lvl8pPr lvl="7" rtl="0" algn="ctr">
              <a:spcBef>
                <a:spcPts val="0"/>
              </a:spcBef>
              <a:spcAft>
                <a:spcPts val="0"/>
              </a:spcAft>
              <a:buClr>
                <a:schemeClr val="dk2"/>
              </a:buClr>
              <a:buSzPts val="3000"/>
              <a:buChar char="○"/>
              <a:defRPr sz="3000">
                <a:solidFill>
                  <a:schemeClr val="dk2"/>
                </a:solidFill>
              </a:defRPr>
            </a:lvl8pPr>
            <a:lvl9pPr lvl="8" rtl="0" algn="ctr">
              <a:spcBef>
                <a:spcPts val="0"/>
              </a:spcBef>
              <a:spcAft>
                <a:spcPts val="0"/>
              </a:spcAft>
              <a:buClr>
                <a:schemeClr val="dk2"/>
              </a:buClr>
              <a:buSzPts val="3000"/>
              <a:buChar char="■"/>
              <a:defRPr sz="3000">
                <a:solidFill>
                  <a:schemeClr val="dk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56" name="Shape 56"/>
        <p:cNvGrpSpPr/>
        <p:nvPr/>
      </p:nvGrpSpPr>
      <p:grpSpPr>
        <a:xfrm>
          <a:off x="0" y="0"/>
          <a:ext cx="0" cy="0"/>
          <a:chOff x="0" y="0"/>
          <a:chExt cx="0" cy="0"/>
        </a:xfrm>
      </p:grpSpPr>
      <p:sp>
        <p:nvSpPr>
          <p:cNvPr id="57" name="Google Shape;57;p15"/>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58" name="Google Shape;58;p15"/>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59" name="Shape 59"/>
        <p:cNvGrpSpPr/>
        <p:nvPr/>
      </p:nvGrpSpPr>
      <p:grpSpPr>
        <a:xfrm>
          <a:off x="0" y="0"/>
          <a:ext cx="0" cy="0"/>
          <a:chOff x="0" y="0"/>
          <a:chExt cx="0" cy="0"/>
        </a:xfrm>
      </p:grpSpPr>
      <p:sp>
        <p:nvSpPr>
          <p:cNvPr id="60" name="Google Shape;60;p16"/>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61" name="Google Shape;61;p16"/>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62" name="Google Shape;62;p16"/>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63" name="Shape 63"/>
        <p:cNvGrpSpPr/>
        <p:nvPr/>
      </p:nvGrpSpPr>
      <p:grpSpPr>
        <a:xfrm>
          <a:off x="0" y="0"/>
          <a:ext cx="0" cy="0"/>
          <a:chOff x="0" y="0"/>
          <a:chExt cx="0" cy="0"/>
        </a:xfrm>
      </p:grpSpPr>
      <p:sp>
        <p:nvSpPr>
          <p:cNvPr id="64" name="Google Shape;64;p17"/>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5" name="Shape 65"/>
        <p:cNvGrpSpPr/>
        <p:nvPr/>
      </p:nvGrpSpPr>
      <p:grpSpPr>
        <a:xfrm>
          <a:off x="0" y="0"/>
          <a:ext cx="0" cy="0"/>
          <a:chOff x="0" y="0"/>
          <a:chExt cx="0" cy="0"/>
        </a:xfrm>
      </p:grpSpPr>
      <p:sp>
        <p:nvSpPr>
          <p:cNvPr id="66" name="Google Shape;66;p18"/>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7" name="Shape 67"/>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71" name="Shape 71"/>
        <p:cNvGrpSpPr/>
        <p:nvPr/>
      </p:nvGrpSpPr>
      <p:grpSpPr>
        <a:xfrm>
          <a:off x="0" y="0"/>
          <a:ext cx="0" cy="0"/>
          <a:chOff x="0" y="0"/>
          <a:chExt cx="0" cy="0"/>
        </a:xfrm>
      </p:grpSpPr>
      <p:sp>
        <p:nvSpPr>
          <p:cNvPr id="72" name="Google Shape;72;p21"/>
          <p:cNvSpPr txBox="1"/>
          <p:nvPr>
            <p:ph type="ctrTitle"/>
          </p:nvPr>
        </p:nvSpPr>
        <p:spPr>
          <a:xfrm>
            <a:off x="685800" y="1583342"/>
            <a:ext cx="7772400" cy="1159800"/>
          </a:xfrm>
          <a:prstGeom prst="rect">
            <a:avLst/>
          </a:prstGeom>
        </p:spPr>
        <p:txBody>
          <a:bodyPr anchorCtr="0" anchor="b" bIns="91425" lIns="91425" spcFirstLastPara="1" rIns="91425" wrap="square" tIns="91425"/>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73" name="Google Shape;73;p21"/>
          <p:cNvSpPr txBox="1"/>
          <p:nvPr>
            <p:ph idx="1" type="subTitle"/>
          </p:nvPr>
        </p:nvSpPr>
        <p:spPr>
          <a:xfrm>
            <a:off x="685800" y="2840054"/>
            <a:ext cx="7772400" cy="784800"/>
          </a:xfrm>
          <a:prstGeom prst="rect">
            <a:avLst/>
          </a:prstGeom>
        </p:spPr>
        <p:txBody>
          <a:bodyPr anchorCtr="0" anchor="t" bIns="91425" lIns="91425" spcFirstLastPara="1" rIns="91425" wrap="square" tIns="91425"/>
          <a:lstStyle>
            <a:lvl1pPr lvl="0" rtl="0" algn="ctr">
              <a:spcBef>
                <a:spcPts val="0"/>
              </a:spcBef>
              <a:spcAft>
                <a:spcPts val="0"/>
              </a:spcAft>
              <a:buClr>
                <a:schemeClr val="dk2"/>
              </a:buClr>
              <a:buSzPts val="3000"/>
              <a:buNone/>
              <a:defRPr>
                <a:solidFill>
                  <a:schemeClr val="dk2"/>
                </a:solidFill>
              </a:defRPr>
            </a:lvl1pPr>
            <a:lvl2pPr lvl="1" rtl="0" algn="ctr">
              <a:spcBef>
                <a:spcPts val="0"/>
              </a:spcBef>
              <a:spcAft>
                <a:spcPts val="0"/>
              </a:spcAft>
              <a:buClr>
                <a:schemeClr val="dk2"/>
              </a:buClr>
              <a:buSzPts val="3000"/>
              <a:buNone/>
              <a:defRPr sz="3000">
                <a:solidFill>
                  <a:schemeClr val="dk2"/>
                </a:solidFill>
              </a:defRPr>
            </a:lvl2pPr>
            <a:lvl3pPr lvl="2" rtl="0" algn="ctr">
              <a:spcBef>
                <a:spcPts val="0"/>
              </a:spcBef>
              <a:spcAft>
                <a:spcPts val="0"/>
              </a:spcAft>
              <a:buClr>
                <a:schemeClr val="dk2"/>
              </a:buClr>
              <a:buSzPts val="3000"/>
              <a:buNone/>
              <a:defRPr sz="3000">
                <a:solidFill>
                  <a:schemeClr val="dk2"/>
                </a:solidFill>
              </a:defRPr>
            </a:lvl3pPr>
            <a:lvl4pPr lvl="3" rtl="0" algn="ctr">
              <a:spcBef>
                <a:spcPts val="0"/>
              </a:spcBef>
              <a:spcAft>
                <a:spcPts val="0"/>
              </a:spcAft>
              <a:buClr>
                <a:schemeClr val="dk2"/>
              </a:buClr>
              <a:buSzPts val="3000"/>
              <a:buNone/>
              <a:defRPr sz="3000">
                <a:solidFill>
                  <a:schemeClr val="dk2"/>
                </a:solidFill>
              </a:defRPr>
            </a:lvl4pPr>
            <a:lvl5pPr lvl="4" rtl="0" algn="ctr">
              <a:spcBef>
                <a:spcPts val="0"/>
              </a:spcBef>
              <a:spcAft>
                <a:spcPts val="0"/>
              </a:spcAft>
              <a:buClr>
                <a:schemeClr val="dk2"/>
              </a:buClr>
              <a:buSzPts val="3000"/>
              <a:buNone/>
              <a:defRPr sz="3000">
                <a:solidFill>
                  <a:schemeClr val="dk2"/>
                </a:solidFill>
              </a:defRPr>
            </a:lvl5pPr>
            <a:lvl6pPr lvl="5" rtl="0" algn="ctr">
              <a:spcBef>
                <a:spcPts val="0"/>
              </a:spcBef>
              <a:spcAft>
                <a:spcPts val="0"/>
              </a:spcAft>
              <a:buClr>
                <a:schemeClr val="dk2"/>
              </a:buClr>
              <a:buSzPts val="3000"/>
              <a:buNone/>
              <a:defRPr sz="3000">
                <a:solidFill>
                  <a:schemeClr val="dk2"/>
                </a:solidFill>
              </a:defRPr>
            </a:lvl6pPr>
            <a:lvl7pPr lvl="6" rtl="0" algn="ctr">
              <a:spcBef>
                <a:spcPts val="0"/>
              </a:spcBef>
              <a:spcAft>
                <a:spcPts val="0"/>
              </a:spcAft>
              <a:buClr>
                <a:schemeClr val="dk2"/>
              </a:buClr>
              <a:buSzPts val="3000"/>
              <a:buNone/>
              <a:defRPr sz="3000">
                <a:solidFill>
                  <a:schemeClr val="dk2"/>
                </a:solidFill>
              </a:defRPr>
            </a:lvl7pPr>
            <a:lvl8pPr lvl="7" rtl="0" algn="ctr">
              <a:spcBef>
                <a:spcPts val="0"/>
              </a:spcBef>
              <a:spcAft>
                <a:spcPts val="0"/>
              </a:spcAft>
              <a:buClr>
                <a:schemeClr val="dk2"/>
              </a:buClr>
              <a:buSzPts val="3000"/>
              <a:buNone/>
              <a:defRPr sz="3000">
                <a:solidFill>
                  <a:schemeClr val="dk2"/>
                </a:solidFill>
              </a:defRPr>
            </a:lvl8pPr>
            <a:lvl9pPr lvl="8" rtl="0" algn="ctr">
              <a:spcBef>
                <a:spcPts val="0"/>
              </a:spcBef>
              <a:spcAft>
                <a:spcPts val="0"/>
              </a:spcAft>
              <a:buClr>
                <a:schemeClr val="dk2"/>
              </a:buClr>
              <a:buSzPts val="3000"/>
              <a:buNone/>
              <a:defRPr sz="3000">
                <a:solidFill>
                  <a:schemeClr val="dk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4" name="Shape 74"/>
        <p:cNvGrpSpPr/>
        <p:nvPr/>
      </p:nvGrpSpPr>
      <p:grpSpPr>
        <a:xfrm>
          <a:off x="0" y="0"/>
          <a:ext cx="0" cy="0"/>
          <a:chOff x="0" y="0"/>
          <a:chExt cx="0" cy="0"/>
        </a:xfrm>
      </p:grpSpPr>
      <p:sp>
        <p:nvSpPr>
          <p:cNvPr id="75" name="Google Shape;75;p22"/>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6" name="Google Shape;76;p22"/>
          <p:cNvSpPr txBox="1"/>
          <p:nvPr>
            <p:ph idx="1" type="body"/>
          </p:nvPr>
        </p:nvSpPr>
        <p:spPr>
          <a:xfrm>
            <a:off x="457200" y="1200150"/>
            <a:ext cx="82296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77" name="Shape 77"/>
        <p:cNvGrpSpPr/>
        <p:nvPr/>
      </p:nvGrpSpPr>
      <p:grpSpPr>
        <a:xfrm>
          <a:off x="0" y="0"/>
          <a:ext cx="0" cy="0"/>
          <a:chOff x="0" y="0"/>
          <a:chExt cx="0" cy="0"/>
        </a:xfrm>
      </p:grpSpPr>
      <p:sp>
        <p:nvSpPr>
          <p:cNvPr id="78" name="Google Shape;78;p23"/>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
        <p:nvSpPr>
          <p:cNvPr id="79" name="Google Shape;79;p23"/>
          <p:cNvSpPr txBox="1"/>
          <p:nvPr>
            <p:ph idx="1" type="body"/>
          </p:nvPr>
        </p:nvSpPr>
        <p:spPr>
          <a:xfrm>
            <a:off x="457200"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
        <p:nvSpPr>
          <p:cNvPr id="80" name="Google Shape;80;p23"/>
          <p:cNvSpPr txBox="1"/>
          <p:nvPr>
            <p:ph idx="2" type="body"/>
          </p:nvPr>
        </p:nvSpPr>
        <p:spPr>
          <a:xfrm>
            <a:off x="4692274" y="1200150"/>
            <a:ext cx="3994500" cy="3725700"/>
          </a:xfrm>
          <a:prstGeom prst="rect">
            <a:avLst/>
          </a:prstGeom>
        </p:spPr>
        <p:txBody>
          <a:bodyPr anchorCtr="0" anchor="t" bIns="91425" lIns="91425" spcFirstLastPara="1" rIns="91425" wrap="square" tIns="91425"/>
          <a:lstStyle>
            <a:lvl1pPr indent="-419100" lvl="0" marL="457200" rtl="0">
              <a:spcBef>
                <a:spcPts val="600"/>
              </a:spcBef>
              <a:spcAft>
                <a:spcPts val="0"/>
              </a:spcAft>
              <a:buSzPts val="30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42900" lvl="3" marL="1828800" rtl="0">
              <a:spcBef>
                <a:spcPts val="0"/>
              </a:spcBef>
              <a:spcAft>
                <a:spcPts val="0"/>
              </a:spcAft>
              <a:buSzPts val="1800"/>
              <a:buChar char="●"/>
              <a:defRPr/>
            </a:lvl4pPr>
            <a:lvl5pPr indent="-342900" lvl="4" marL="2286000" rtl="0">
              <a:spcBef>
                <a:spcPts val="0"/>
              </a:spcBef>
              <a:spcAft>
                <a:spcPts val="0"/>
              </a:spcAft>
              <a:buSzPts val="1800"/>
              <a:buChar char="○"/>
              <a:defRPr/>
            </a:lvl5pPr>
            <a:lvl6pPr indent="-342900" lvl="5" marL="2743200" rtl="0">
              <a:spcBef>
                <a:spcPts val="0"/>
              </a:spcBef>
              <a:spcAft>
                <a:spcPts val="0"/>
              </a:spcAft>
              <a:buSzPts val="1800"/>
              <a:buChar char="■"/>
              <a:defRPr/>
            </a:lvl6pPr>
            <a:lvl7pPr indent="-342900" lvl="6" marL="3200400" rtl="0">
              <a:spcBef>
                <a:spcPts val="0"/>
              </a:spcBef>
              <a:spcAft>
                <a:spcPts val="0"/>
              </a:spcAft>
              <a:buSzPts val="1800"/>
              <a:buChar char="●"/>
              <a:defRPr/>
            </a:lvl7pPr>
            <a:lvl8pPr indent="-342900" lvl="7" marL="3657600" rtl="0">
              <a:spcBef>
                <a:spcPts val="0"/>
              </a:spcBef>
              <a:spcAft>
                <a:spcPts val="0"/>
              </a:spcAft>
              <a:buSzPts val="1800"/>
              <a:buChar char="○"/>
              <a:defRPr/>
            </a:lvl8pPr>
            <a:lvl9pPr indent="-342900" lvl="8" marL="4114800" rtl="0">
              <a:spcBef>
                <a:spcPts val="0"/>
              </a:spcBef>
              <a:spcAft>
                <a:spcPts val="0"/>
              </a:spcAft>
              <a:buSzPts val="18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81" name="Shape 81"/>
        <p:cNvGrpSpPr/>
        <p:nvPr/>
      </p:nvGrpSpPr>
      <p:grpSpPr>
        <a:xfrm>
          <a:off x="0" y="0"/>
          <a:ext cx="0" cy="0"/>
          <a:chOff x="0" y="0"/>
          <a:chExt cx="0" cy="0"/>
        </a:xfrm>
      </p:grpSpPr>
      <p:sp>
        <p:nvSpPr>
          <p:cNvPr id="82" name="Google Shape;82;p24"/>
          <p:cNvSpPr txBox="1"/>
          <p:nvPr>
            <p:ph type="title"/>
          </p:nvPr>
        </p:nvSpPr>
        <p:spPr>
          <a:xfrm>
            <a:off x="457200" y="205978"/>
            <a:ext cx="8229600" cy="857400"/>
          </a:xfrm>
          <a:prstGeom prst="rect">
            <a:avLst/>
          </a:prstGeom>
        </p:spPr>
        <p:txBody>
          <a:bodyPr anchorCtr="0" anchor="b" bIns="91425" lIns="91425" spcFirstLastPara="1" rIns="91425" wrap="square" tIns="91425"/>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3" name="Shape 83"/>
        <p:cNvGrpSpPr/>
        <p:nvPr/>
      </p:nvGrpSpPr>
      <p:grpSpPr>
        <a:xfrm>
          <a:off x="0" y="0"/>
          <a:ext cx="0" cy="0"/>
          <a:chOff x="0" y="0"/>
          <a:chExt cx="0" cy="0"/>
        </a:xfrm>
      </p:grpSpPr>
      <p:sp>
        <p:nvSpPr>
          <p:cNvPr id="84" name="Google Shape;84;p25"/>
          <p:cNvSpPr txBox="1"/>
          <p:nvPr>
            <p:ph idx="1" type="body"/>
          </p:nvPr>
        </p:nvSpPr>
        <p:spPr>
          <a:xfrm>
            <a:off x="457200" y="4406309"/>
            <a:ext cx="8229600" cy="519600"/>
          </a:xfrm>
          <a:prstGeom prst="rect">
            <a:avLst/>
          </a:prstGeom>
        </p:spPr>
        <p:txBody>
          <a:bodyPr anchorCtr="0" anchor="t" bIns="91425" lIns="91425" spcFirstLastPara="1" rIns="91425" wrap="square" tIns="91425"/>
          <a:lstStyle>
            <a:lvl1pPr indent="-228600" lvl="0" marL="457200" rtl="0" algn="ctr">
              <a:spcBef>
                <a:spcPts val="360"/>
              </a:spcBef>
              <a:spcAft>
                <a:spcPts val="0"/>
              </a:spcAft>
              <a:buSzPts val="1800"/>
              <a:buNone/>
              <a:defRPr sz="1800"/>
            </a:lvl1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5" name="Shape 85"/>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52" name="Google Shape;52;p13"/>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68" name="Shape 68"/>
        <p:cNvGrpSpPr/>
        <p:nvPr/>
      </p:nvGrpSpPr>
      <p:grpSpPr>
        <a:xfrm>
          <a:off x="0" y="0"/>
          <a:ext cx="0" cy="0"/>
          <a:chOff x="0" y="0"/>
          <a:chExt cx="0" cy="0"/>
        </a:xfrm>
      </p:grpSpPr>
      <p:sp>
        <p:nvSpPr>
          <p:cNvPr id="69" name="Google Shape;69;p20"/>
          <p:cNvSpPr txBox="1"/>
          <p:nvPr>
            <p:ph type="title"/>
          </p:nvPr>
        </p:nvSpPr>
        <p:spPr>
          <a:xfrm>
            <a:off x="457200" y="205978"/>
            <a:ext cx="8229600" cy="857400"/>
          </a:xfrm>
          <a:prstGeom prst="rect">
            <a:avLst/>
          </a:prstGeom>
          <a:noFill/>
          <a:ln>
            <a:noFill/>
          </a:ln>
        </p:spPr>
        <p:txBody>
          <a:bodyPr anchorCtr="0" anchor="b" bIns="91425" lIns="91425" spcFirstLastPara="1" rIns="91425" wrap="square" tIns="91425"/>
          <a:lstStyle>
            <a:lvl1pPr lvl="0" rtl="0">
              <a:spcBef>
                <a:spcPts val="0"/>
              </a:spcBef>
              <a:spcAft>
                <a:spcPts val="0"/>
              </a:spcAft>
              <a:buClr>
                <a:schemeClr val="dk1"/>
              </a:buClr>
              <a:buSzPts val="3600"/>
              <a:buNone/>
              <a:defRPr b="1" sz="3600">
                <a:solidFill>
                  <a:schemeClr val="dk1"/>
                </a:solidFill>
              </a:defRPr>
            </a:lvl1pPr>
            <a:lvl2pPr lvl="1" rtl="0">
              <a:spcBef>
                <a:spcPts val="0"/>
              </a:spcBef>
              <a:spcAft>
                <a:spcPts val="0"/>
              </a:spcAft>
              <a:buClr>
                <a:schemeClr val="dk1"/>
              </a:buClr>
              <a:buSzPts val="3600"/>
              <a:buNone/>
              <a:defRPr b="1" sz="3600">
                <a:solidFill>
                  <a:schemeClr val="dk1"/>
                </a:solidFill>
              </a:defRPr>
            </a:lvl2pPr>
            <a:lvl3pPr lvl="2" rtl="0">
              <a:spcBef>
                <a:spcPts val="0"/>
              </a:spcBef>
              <a:spcAft>
                <a:spcPts val="0"/>
              </a:spcAft>
              <a:buClr>
                <a:schemeClr val="dk1"/>
              </a:buClr>
              <a:buSzPts val="3600"/>
              <a:buNone/>
              <a:defRPr b="1" sz="3600">
                <a:solidFill>
                  <a:schemeClr val="dk1"/>
                </a:solidFill>
              </a:defRPr>
            </a:lvl3pPr>
            <a:lvl4pPr lvl="3" rtl="0">
              <a:spcBef>
                <a:spcPts val="0"/>
              </a:spcBef>
              <a:spcAft>
                <a:spcPts val="0"/>
              </a:spcAft>
              <a:buClr>
                <a:schemeClr val="dk1"/>
              </a:buClr>
              <a:buSzPts val="3600"/>
              <a:buNone/>
              <a:defRPr b="1" sz="3600">
                <a:solidFill>
                  <a:schemeClr val="dk1"/>
                </a:solidFill>
              </a:defRPr>
            </a:lvl4pPr>
            <a:lvl5pPr lvl="4" rtl="0">
              <a:spcBef>
                <a:spcPts val="0"/>
              </a:spcBef>
              <a:spcAft>
                <a:spcPts val="0"/>
              </a:spcAft>
              <a:buClr>
                <a:schemeClr val="dk1"/>
              </a:buClr>
              <a:buSzPts val="3600"/>
              <a:buNone/>
              <a:defRPr b="1" sz="3600">
                <a:solidFill>
                  <a:schemeClr val="dk1"/>
                </a:solidFill>
              </a:defRPr>
            </a:lvl5pPr>
            <a:lvl6pPr lvl="5" rtl="0">
              <a:spcBef>
                <a:spcPts val="0"/>
              </a:spcBef>
              <a:spcAft>
                <a:spcPts val="0"/>
              </a:spcAft>
              <a:buClr>
                <a:schemeClr val="dk1"/>
              </a:buClr>
              <a:buSzPts val="3600"/>
              <a:buNone/>
              <a:defRPr b="1" sz="3600">
                <a:solidFill>
                  <a:schemeClr val="dk1"/>
                </a:solidFill>
              </a:defRPr>
            </a:lvl6pPr>
            <a:lvl7pPr lvl="6" rtl="0">
              <a:spcBef>
                <a:spcPts val="0"/>
              </a:spcBef>
              <a:spcAft>
                <a:spcPts val="0"/>
              </a:spcAft>
              <a:buClr>
                <a:schemeClr val="dk1"/>
              </a:buClr>
              <a:buSzPts val="3600"/>
              <a:buNone/>
              <a:defRPr b="1" sz="3600">
                <a:solidFill>
                  <a:schemeClr val="dk1"/>
                </a:solidFill>
              </a:defRPr>
            </a:lvl7pPr>
            <a:lvl8pPr lvl="7" rtl="0">
              <a:spcBef>
                <a:spcPts val="0"/>
              </a:spcBef>
              <a:spcAft>
                <a:spcPts val="0"/>
              </a:spcAft>
              <a:buClr>
                <a:schemeClr val="dk1"/>
              </a:buClr>
              <a:buSzPts val="3600"/>
              <a:buNone/>
              <a:defRPr b="1" sz="3600">
                <a:solidFill>
                  <a:schemeClr val="dk1"/>
                </a:solidFill>
              </a:defRPr>
            </a:lvl8pPr>
            <a:lvl9pPr lvl="8" rtl="0">
              <a:spcBef>
                <a:spcPts val="0"/>
              </a:spcBef>
              <a:spcAft>
                <a:spcPts val="0"/>
              </a:spcAft>
              <a:buClr>
                <a:schemeClr val="dk1"/>
              </a:buClr>
              <a:buSzPts val="3600"/>
              <a:buNone/>
              <a:defRPr b="1" sz="3600">
                <a:solidFill>
                  <a:schemeClr val="dk1"/>
                </a:solidFill>
              </a:defRPr>
            </a:lvl9pPr>
          </a:lstStyle>
          <a:p/>
        </p:txBody>
      </p:sp>
      <p:sp>
        <p:nvSpPr>
          <p:cNvPr id="70" name="Google Shape;70;p20"/>
          <p:cNvSpPr txBox="1"/>
          <p:nvPr>
            <p:ph idx="1" type="body"/>
          </p:nvPr>
        </p:nvSpPr>
        <p:spPr>
          <a:xfrm>
            <a:off x="457200" y="1200150"/>
            <a:ext cx="8229600" cy="3725700"/>
          </a:xfrm>
          <a:prstGeom prst="rect">
            <a:avLst/>
          </a:prstGeom>
          <a:noFill/>
          <a:ln>
            <a:noFill/>
          </a:ln>
        </p:spPr>
        <p:txBody>
          <a:bodyPr anchorCtr="0" anchor="t" bIns="91425" lIns="91425" spcFirstLastPara="1" rIns="91425" wrap="square" tIns="91425"/>
          <a:lstStyle>
            <a:lvl1pPr indent="-419100" lvl="0" marL="457200" rtl="0">
              <a:spcBef>
                <a:spcPts val="600"/>
              </a:spcBef>
              <a:spcAft>
                <a:spcPts val="0"/>
              </a:spcAft>
              <a:buClr>
                <a:schemeClr val="dk1"/>
              </a:buClr>
              <a:buSzPts val="3000"/>
              <a:buChar char="●"/>
              <a:defRPr sz="3000">
                <a:solidFill>
                  <a:schemeClr val="dk1"/>
                </a:solidFill>
              </a:defRPr>
            </a:lvl1pPr>
            <a:lvl2pPr indent="-381000" lvl="1" marL="914400" rtl="0">
              <a:spcBef>
                <a:spcPts val="0"/>
              </a:spcBef>
              <a:spcAft>
                <a:spcPts val="0"/>
              </a:spcAft>
              <a:buClr>
                <a:schemeClr val="dk1"/>
              </a:buClr>
              <a:buSzPts val="2400"/>
              <a:buChar char="○"/>
              <a:defRPr sz="2400">
                <a:solidFill>
                  <a:schemeClr val="dk1"/>
                </a:solidFill>
              </a:defRPr>
            </a:lvl2pPr>
            <a:lvl3pPr indent="-381000" lvl="2" marL="1371600" rtl="0">
              <a:spcBef>
                <a:spcPts val="0"/>
              </a:spcBef>
              <a:spcAft>
                <a:spcPts val="0"/>
              </a:spcAft>
              <a:buClr>
                <a:schemeClr val="dk1"/>
              </a:buClr>
              <a:buSzPts val="2400"/>
              <a:buChar char="■"/>
              <a:defRPr sz="2400">
                <a:solidFill>
                  <a:schemeClr val="dk1"/>
                </a:solidFill>
              </a:defRPr>
            </a:lvl3pPr>
            <a:lvl4pPr indent="-342900" lvl="3" marL="1828800" rtl="0">
              <a:spcBef>
                <a:spcPts val="0"/>
              </a:spcBef>
              <a:spcAft>
                <a:spcPts val="0"/>
              </a:spcAft>
              <a:buClr>
                <a:schemeClr val="dk1"/>
              </a:buClr>
              <a:buSzPts val="1800"/>
              <a:buChar char="●"/>
              <a:defRPr sz="1800">
                <a:solidFill>
                  <a:schemeClr val="dk1"/>
                </a:solidFill>
              </a:defRPr>
            </a:lvl4pPr>
            <a:lvl5pPr indent="-342900" lvl="4" marL="2286000" rtl="0">
              <a:spcBef>
                <a:spcPts val="0"/>
              </a:spcBef>
              <a:spcAft>
                <a:spcPts val="0"/>
              </a:spcAft>
              <a:buClr>
                <a:schemeClr val="dk1"/>
              </a:buClr>
              <a:buSzPts val="1800"/>
              <a:buChar char="○"/>
              <a:defRPr sz="1800">
                <a:solidFill>
                  <a:schemeClr val="dk1"/>
                </a:solidFill>
              </a:defRPr>
            </a:lvl5pPr>
            <a:lvl6pPr indent="-342900" lvl="5" marL="2743200" rtl="0">
              <a:spcBef>
                <a:spcPts val="0"/>
              </a:spcBef>
              <a:spcAft>
                <a:spcPts val="0"/>
              </a:spcAft>
              <a:buClr>
                <a:schemeClr val="dk1"/>
              </a:buClr>
              <a:buSzPts val="1800"/>
              <a:buChar char="■"/>
              <a:defRPr sz="1800">
                <a:solidFill>
                  <a:schemeClr val="dk1"/>
                </a:solidFill>
              </a:defRPr>
            </a:lvl6pPr>
            <a:lvl7pPr indent="-342900" lvl="6" marL="3200400" rtl="0">
              <a:spcBef>
                <a:spcPts val="0"/>
              </a:spcBef>
              <a:spcAft>
                <a:spcPts val="0"/>
              </a:spcAft>
              <a:buClr>
                <a:schemeClr val="dk1"/>
              </a:buClr>
              <a:buSzPts val="1800"/>
              <a:buChar char="●"/>
              <a:defRPr sz="1800">
                <a:solidFill>
                  <a:schemeClr val="dk1"/>
                </a:solidFill>
              </a:defRPr>
            </a:lvl7pPr>
            <a:lvl8pPr indent="-342900" lvl="7" marL="3657600" rtl="0">
              <a:spcBef>
                <a:spcPts val="0"/>
              </a:spcBef>
              <a:spcAft>
                <a:spcPts val="0"/>
              </a:spcAft>
              <a:buClr>
                <a:schemeClr val="dk1"/>
              </a:buClr>
              <a:buSzPts val="1800"/>
              <a:buChar char="○"/>
              <a:defRPr sz="1800">
                <a:solidFill>
                  <a:schemeClr val="dk1"/>
                </a:solidFill>
              </a:defRPr>
            </a:lvl8pPr>
            <a:lvl9pPr indent="-342900" lvl="8" marL="4114800" rtl="0">
              <a:spcBef>
                <a:spcPts val="0"/>
              </a:spcBef>
              <a:spcAft>
                <a:spcPts val="0"/>
              </a:spcAft>
              <a:buClr>
                <a:schemeClr val="dk1"/>
              </a:buClr>
              <a:buSzPts val="1800"/>
              <a:buChar char="■"/>
              <a:defRPr sz="1800">
                <a:solidFill>
                  <a:schemeClr val="dk1"/>
                </a:solidFill>
              </a:defRPr>
            </a:lvl9pPr>
          </a:lstStyle>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1" Type="http://schemas.openxmlformats.org/officeDocument/2006/relationships/image" Target="../media/image95.png"/><Relationship Id="rId10" Type="http://schemas.openxmlformats.org/officeDocument/2006/relationships/image" Target="../media/image41.png"/><Relationship Id="rId13" Type="http://schemas.openxmlformats.org/officeDocument/2006/relationships/image" Target="../media/image108.png"/><Relationship Id="rId12" Type="http://schemas.openxmlformats.org/officeDocument/2006/relationships/image" Target="../media/image52.png"/><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67.png"/><Relationship Id="rId4" Type="http://schemas.openxmlformats.org/officeDocument/2006/relationships/image" Target="../media/image35.png"/><Relationship Id="rId9" Type="http://schemas.openxmlformats.org/officeDocument/2006/relationships/image" Target="../media/image43.png"/><Relationship Id="rId15" Type="http://schemas.openxmlformats.org/officeDocument/2006/relationships/image" Target="../media/image81.png"/><Relationship Id="rId14" Type="http://schemas.openxmlformats.org/officeDocument/2006/relationships/image" Target="../media/image48.png"/><Relationship Id="rId16" Type="http://schemas.openxmlformats.org/officeDocument/2006/relationships/image" Target="../media/image129.png"/><Relationship Id="rId5" Type="http://schemas.openxmlformats.org/officeDocument/2006/relationships/image" Target="../media/image46.png"/><Relationship Id="rId6" Type="http://schemas.openxmlformats.org/officeDocument/2006/relationships/image" Target="../media/image57.png"/><Relationship Id="rId7" Type="http://schemas.openxmlformats.org/officeDocument/2006/relationships/image" Target="../media/image45.png"/><Relationship Id="rId8" Type="http://schemas.openxmlformats.org/officeDocument/2006/relationships/image" Target="../media/image34.png"/></Relationships>
</file>

<file path=ppt/slides/_rels/slide11.xml.rels><?xml version="1.0" encoding="UTF-8" standalone="yes"?><Relationships xmlns="http://schemas.openxmlformats.org/package/2006/relationships"><Relationship Id="rId11" Type="http://schemas.openxmlformats.org/officeDocument/2006/relationships/image" Target="../media/image78.png"/><Relationship Id="rId10" Type="http://schemas.openxmlformats.org/officeDocument/2006/relationships/image" Target="../media/image128.png"/><Relationship Id="rId12" Type="http://schemas.openxmlformats.org/officeDocument/2006/relationships/image" Target="../media/image47.png"/><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hyperlink" Target="http://snap.stanford.edu/graphsage/" TargetMode="External"/><Relationship Id="rId4" Type="http://schemas.openxmlformats.org/officeDocument/2006/relationships/image" Target="../media/image70.png"/><Relationship Id="rId9" Type="http://schemas.openxmlformats.org/officeDocument/2006/relationships/image" Target="../media/image122.png"/><Relationship Id="rId5" Type="http://schemas.openxmlformats.org/officeDocument/2006/relationships/image" Target="../media/image85.png"/><Relationship Id="rId6" Type="http://schemas.openxmlformats.org/officeDocument/2006/relationships/image" Target="../media/image72.png"/><Relationship Id="rId7" Type="http://schemas.openxmlformats.org/officeDocument/2006/relationships/image" Target="../media/image92.png"/><Relationship Id="rId8" Type="http://schemas.openxmlformats.org/officeDocument/2006/relationships/image" Target="../media/image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7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76.png"/><Relationship Id="rId4" Type="http://schemas.openxmlformats.org/officeDocument/2006/relationships/image" Target="../media/image1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8.xml"/><Relationship Id="rId3" Type="http://schemas.openxmlformats.org/officeDocument/2006/relationships/image" Target="../media/image133.png"/><Relationship Id="rId4" Type="http://schemas.openxmlformats.org/officeDocument/2006/relationships/image" Target="../media/image132.png"/><Relationship Id="rId5"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hyperlink" Target="https://github.com/maljovec/quetzal/issue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hyperlink" Target="https://trello.com/invite/b/HflxMIQm/0e27b5af6951367ab1d91586b96c0d20/uncertain-topology" TargetMode="External"/><Relationship Id="rId4" Type="http://schemas.openxmlformats.org/officeDocument/2006/relationships/image" Target="../media/image9.png"/><Relationship Id="rId9" Type="http://schemas.openxmlformats.org/officeDocument/2006/relationships/image" Target="../media/image4.png"/><Relationship Id="rId5" Type="http://schemas.openxmlformats.org/officeDocument/2006/relationships/image" Target="../media/image11.png"/><Relationship Id="rId6" Type="http://schemas.openxmlformats.org/officeDocument/2006/relationships/image" Target="../media/image3.png"/><Relationship Id="rId7" Type="http://schemas.openxmlformats.org/officeDocument/2006/relationships/image" Target="../media/image7.png"/><Relationship Id="rId8"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hyperlink" Target="https://github.com/maljovec/quetzal/issue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hyperlink" Target="https://bitbucket.org/cedmav/nglcu/src/master/" TargetMode="External"/><Relationship Id="rId4" Type="http://schemas.openxmlformats.org/officeDocument/2006/relationships/hyperlink" Target="https://docs.google.com/spreadsheets/d/1e0tr2bmWqc7T344vaa8D9uKLm5crzJukZeqt7UV1VxE/edit?usp=sharing" TargetMode="External"/><Relationship Id="rId5" Type="http://schemas.openxmlformats.org/officeDocument/2006/relationships/image" Target="../media/image53.png"/><Relationship Id="rId6" Type="http://schemas.openxmlformats.org/officeDocument/2006/relationships/image" Target="../media/image131.png"/><Relationship Id="rId7" Type="http://schemas.openxmlformats.org/officeDocument/2006/relationships/image" Target="../media/image132.png"/><Relationship Id="rId8"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110.gif"/><Relationship Id="rId4" Type="http://schemas.openxmlformats.org/officeDocument/2006/relationships/image" Target="../media/image114.gif"/><Relationship Id="rId5" Type="http://schemas.openxmlformats.org/officeDocument/2006/relationships/image" Target="../media/image6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55.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7.xml"/><Relationship Id="rId3" Type="http://schemas.openxmlformats.org/officeDocument/2006/relationships/image" Target="../media/image58.png"/><Relationship Id="rId4" Type="http://schemas.openxmlformats.org/officeDocument/2006/relationships/image" Target="../media/image59.png"/><Relationship Id="rId9" Type="http://schemas.openxmlformats.org/officeDocument/2006/relationships/image" Target="../media/image61.png"/><Relationship Id="rId5" Type="http://schemas.openxmlformats.org/officeDocument/2006/relationships/image" Target="../media/image54.png"/><Relationship Id="rId6" Type="http://schemas.openxmlformats.org/officeDocument/2006/relationships/image" Target="../media/image60.png"/><Relationship Id="rId7" Type="http://schemas.openxmlformats.org/officeDocument/2006/relationships/image" Target="../media/image112.png"/><Relationship Id="rId8" Type="http://schemas.openxmlformats.org/officeDocument/2006/relationships/image" Target="../media/image6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113.png"/><Relationship Id="rId4" Type="http://schemas.openxmlformats.org/officeDocument/2006/relationships/image" Target="../media/image63.png"/><Relationship Id="rId5" Type="http://schemas.openxmlformats.org/officeDocument/2006/relationships/image" Target="../media/image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 Id="rId3" Type="http://schemas.openxmlformats.org/officeDocument/2006/relationships/image" Target="../media/image124.png"/><Relationship Id="rId4" Type="http://schemas.openxmlformats.org/officeDocument/2006/relationships/image" Target="../media/image136.png"/><Relationship Id="rId5" Type="http://schemas.openxmlformats.org/officeDocument/2006/relationships/hyperlink" Target="https://github.com/maljovec/ML-ReadingGroup/blob/986aa50abf305e7797a8619b5151503d0368fc40/Example%20Scikit-Image%20and%20Scikit-Learn.ipynb" TargetMode="External"/><Relationship Id="rId6" Type="http://schemas.openxmlformats.org/officeDocument/2006/relationships/image" Target="../media/image121.png"/><Relationship Id="rId7" Type="http://schemas.openxmlformats.org/officeDocument/2006/relationships/image" Target="../media/image73.gif"/><Relationship Id="rId8" Type="http://schemas.openxmlformats.org/officeDocument/2006/relationships/image" Target="../media/image6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hyperlink" Target="https://bitbucket.org/cedmav/scalable-and-probabilistic-beta-skeletons/src/master/" TargetMode="External"/><Relationship Id="rId4" Type="http://schemas.openxmlformats.org/officeDocument/2006/relationships/hyperlink" Target="https://trello.com/invite/b/HflxMIQm/0e27b5af6951367ab1d91586b96c0d20/uncertain-topology" TargetMode="External"/><Relationship Id="rId11" Type="http://schemas.openxmlformats.org/officeDocument/2006/relationships/image" Target="../media/image20.png"/><Relationship Id="rId10" Type="http://schemas.openxmlformats.org/officeDocument/2006/relationships/image" Target="../media/image16.png"/><Relationship Id="rId9" Type="http://schemas.openxmlformats.org/officeDocument/2006/relationships/image" Target="../media/image18.png"/><Relationship Id="rId5" Type="http://schemas.openxmlformats.org/officeDocument/2006/relationships/image" Target="../media/image10.png"/><Relationship Id="rId6" Type="http://schemas.openxmlformats.org/officeDocument/2006/relationships/image" Target="../media/image135.png"/><Relationship Id="rId7" Type="http://schemas.openxmlformats.org/officeDocument/2006/relationships/image" Target="../media/image1.png"/><Relationship Id="rId8" Type="http://schemas.openxmlformats.org/officeDocument/2006/relationships/image" Target="../media/image12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 Id="rId3" Type="http://schemas.openxmlformats.org/officeDocument/2006/relationships/image" Target="../media/image130.gif"/><Relationship Id="rId4" Type="http://schemas.openxmlformats.org/officeDocument/2006/relationships/image" Target="../media/image69.gif"/><Relationship Id="rId5" Type="http://schemas.openxmlformats.org/officeDocument/2006/relationships/image" Target="../media/image68.gif"/></Relationships>
</file>

<file path=ppt/slides/_rels/slide32.xml.rels><?xml version="1.0" encoding="UTF-8" standalone="yes"?><Relationships xmlns="http://schemas.openxmlformats.org/package/2006/relationships"><Relationship Id="rId11" Type="http://schemas.openxmlformats.org/officeDocument/2006/relationships/hyperlink" Target="https://docs.pytest.org/en/latest/" TargetMode="External"/><Relationship Id="rId10" Type="http://schemas.openxmlformats.org/officeDocument/2006/relationships/hyperlink" Target="https://readthedocs.org/" TargetMode="External"/><Relationship Id="rId13" Type="http://schemas.openxmlformats.org/officeDocument/2006/relationships/hyperlink" Target="https://pypi.org/" TargetMode="External"/><Relationship Id="rId12" Type="http://schemas.openxmlformats.org/officeDocument/2006/relationships/hyperlink" Target="https://tox.readthedocs.io/en/latest/" TargetMode="External"/><Relationship Id="rId1" Type="http://schemas.openxmlformats.org/officeDocument/2006/relationships/slideLayout" Target="../slideLayouts/slideLayout19.xml"/><Relationship Id="rId2" Type="http://schemas.openxmlformats.org/officeDocument/2006/relationships/notesSlide" Target="../notesSlides/notesSlide32.xml"/><Relationship Id="rId3" Type="http://schemas.openxmlformats.org/officeDocument/2006/relationships/hyperlink" Target="https://github.com/maljovec/nglpy" TargetMode="External"/><Relationship Id="rId4" Type="http://schemas.openxmlformats.org/officeDocument/2006/relationships/hyperlink" Target="https://github.com/maljovec/nglpy_cuda" TargetMode="External"/><Relationship Id="rId9" Type="http://schemas.openxmlformats.org/officeDocument/2006/relationships/hyperlink" Target="https://pyup.io/" TargetMode="External"/><Relationship Id="rId5" Type="http://schemas.openxmlformats.org/officeDocument/2006/relationships/hyperlink" Target="https://github.com/maljovec/topopy" TargetMode="External"/><Relationship Id="rId6" Type="http://schemas.openxmlformats.org/officeDocument/2006/relationships/hyperlink" Target="https://cookiecutter-pypackage.readthedocs.io/en/latest/" TargetMode="External"/><Relationship Id="rId7" Type="http://schemas.openxmlformats.org/officeDocument/2006/relationships/hyperlink" Target="https://travis-ci.org/" TargetMode="External"/><Relationship Id="rId8" Type="http://schemas.openxmlformats.org/officeDocument/2006/relationships/hyperlink" Target="https://coveralls.io/"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4.xml"/><Relationship Id="rId3" Type="http://schemas.openxmlformats.org/officeDocument/2006/relationships/hyperlink" Target="https://github.com/nmslib/nmslib" TargetMode="External"/><Relationship Id="rId4" Type="http://schemas.openxmlformats.org/officeDocument/2006/relationships/hyperlink" Target="https://github.com/facebookresearch/faiss/wiki/Faiss-on-the-GPU"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127.png"/><Relationship Id="rId4" Type="http://schemas.openxmlformats.org/officeDocument/2006/relationships/image" Target="../media/image75.png"/><Relationship Id="rId5" Type="http://schemas.openxmlformats.org/officeDocument/2006/relationships/image" Target="../media/image77.png"/><Relationship Id="rId6" Type="http://schemas.openxmlformats.org/officeDocument/2006/relationships/image" Target="../media/image82.png"/></Relationships>
</file>

<file path=ppt/slides/_rels/slide36.xml.rels><?xml version="1.0" encoding="UTF-8" standalone="yes"?><Relationships xmlns="http://schemas.openxmlformats.org/package/2006/relationships"><Relationship Id="rId10" Type="http://schemas.openxmlformats.org/officeDocument/2006/relationships/hyperlink" Target="https://plot.ly/products/dash/" TargetMode="External"/><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hyperlink" Target="https://github.com/ejaasaari/mrpt-comparison" TargetMode="External"/><Relationship Id="rId4" Type="http://schemas.openxmlformats.org/officeDocument/2006/relationships/hyperlink" Target="https://github.com/hdidx" TargetMode="External"/><Relationship Id="rId9" Type="http://schemas.openxmlformats.org/officeDocument/2006/relationships/hyperlink" Target="https://github.com/nmslib/nmslib" TargetMode="External"/><Relationship Id="rId5" Type="http://schemas.openxmlformats.org/officeDocument/2006/relationships/hyperlink" Target="https://github.com/facebookresearch/faiss" TargetMode="External"/><Relationship Id="rId6" Type="http://schemas.openxmlformats.org/officeDocument/2006/relationships/hyperlink" Target="https://github.com/spotify/annoy" TargetMode="External"/><Relationship Id="rId7" Type="http://schemas.openxmlformats.org/officeDocument/2006/relationships/hyperlink" Target="https://github.com/erikbern/ann-benchmarks/" TargetMode="External"/><Relationship Id="rId8" Type="http://schemas.openxmlformats.org/officeDocument/2006/relationships/hyperlink" Target="https://arxiv.org/abs/1603.09320"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8.xml"/><Relationship Id="rId3" Type="http://schemas.openxmlformats.org/officeDocument/2006/relationships/hyperlink" Target="https://faculty.utah.edu/u0074998-SEAN_THOMAS_SMITH/research/index.hml" TargetMode="External"/><Relationship Id="rId4" Type="http://schemas.openxmlformats.org/officeDocument/2006/relationships/hyperlink" Target="https://en.wikipedia.org/wiki/Liouville%27s_theorem_(conformal_mappings)"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 Id="rId3" Type="http://schemas.openxmlformats.org/officeDocument/2006/relationships/hyperlink" Target="https://www.che.utah.edu/department/people/faculty/sean_thomas_smith" TargetMode="External"/></Relationships>
</file>

<file path=ppt/slides/_rels/slide4.xml.rels><?xml version="1.0" encoding="UTF-8" standalone="yes"?><Relationships xmlns="http://schemas.openxmlformats.org/package/2006/relationships"><Relationship Id="rId11" Type="http://schemas.openxmlformats.org/officeDocument/2006/relationships/image" Target="../media/image38.png"/><Relationship Id="rId10" Type="http://schemas.openxmlformats.org/officeDocument/2006/relationships/image" Target="../media/image26.png"/><Relationship Id="rId13" Type="http://schemas.openxmlformats.org/officeDocument/2006/relationships/image" Target="../media/image15.png"/><Relationship Id="rId12" Type="http://schemas.openxmlformats.org/officeDocument/2006/relationships/image" Target="../media/image25.png"/><Relationship Id="rId1" Type="http://schemas.openxmlformats.org/officeDocument/2006/relationships/slideLayout" Target="../slideLayouts/slideLayout19.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12.png"/><Relationship Id="rId9" Type="http://schemas.openxmlformats.org/officeDocument/2006/relationships/image" Target="../media/image14.png"/><Relationship Id="rId14" Type="http://schemas.openxmlformats.org/officeDocument/2006/relationships/image" Target="../media/image32.png"/><Relationship Id="rId5" Type="http://schemas.openxmlformats.org/officeDocument/2006/relationships/image" Target="../media/image6.png"/><Relationship Id="rId6" Type="http://schemas.openxmlformats.org/officeDocument/2006/relationships/image" Target="../media/image13.png"/><Relationship Id="rId7" Type="http://schemas.openxmlformats.org/officeDocument/2006/relationships/image" Target="../media/image5.png"/><Relationship Id="rId8" Type="http://schemas.openxmlformats.org/officeDocument/2006/relationships/image" Target="../media/image17.png"/></Relationships>
</file>

<file path=ppt/slides/_rels/slide40.xml.rels><?xml version="1.0" encoding="UTF-8" standalone="yes"?><Relationships xmlns="http://schemas.openxmlformats.org/package/2006/relationships"><Relationship Id="rId11" Type="http://schemas.openxmlformats.org/officeDocument/2006/relationships/image" Target="../media/image87.png"/><Relationship Id="rId10" Type="http://schemas.openxmlformats.org/officeDocument/2006/relationships/image" Target="../media/image84.png"/><Relationship Id="rId12" Type="http://schemas.openxmlformats.org/officeDocument/2006/relationships/image" Target="../media/image98.png"/><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hyperlink" Target="http://www.cs.umd.edu/~mount/ANN/" TargetMode="External"/><Relationship Id="rId4" Type="http://schemas.openxmlformats.org/officeDocument/2006/relationships/hyperlink" Target="http://scikit-learn.org/stable/modules/neighbors.html" TargetMode="External"/><Relationship Id="rId9" Type="http://schemas.openxmlformats.org/officeDocument/2006/relationships/image" Target="../media/image80.png"/><Relationship Id="rId5" Type="http://schemas.openxmlformats.org/officeDocument/2006/relationships/hyperlink" Target="https://www.cs.ubc.ca/research/flann/" TargetMode="External"/><Relationship Id="rId6" Type="http://schemas.openxmlformats.org/officeDocument/2006/relationships/hyperlink" Target="https://en.wikipedia.org/wiki/Halton_sequence" TargetMode="External"/><Relationship Id="rId7" Type="http://schemas.openxmlformats.org/officeDocument/2006/relationships/image" Target="../media/image79.png"/><Relationship Id="rId8" Type="http://schemas.openxmlformats.org/officeDocument/2006/relationships/image" Target="../media/image8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1.xml"/><Relationship Id="rId3" Type="http://schemas.openxmlformats.org/officeDocument/2006/relationships/image" Target="../media/image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 Id="rId3" Type="http://schemas.openxmlformats.org/officeDocument/2006/relationships/image" Target="../media/image86.png"/><Relationship Id="rId4" Type="http://schemas.openxmlformats.org/officeDocument/2006/relationships/image" Target="../media/image89.png"/><Relationship Id="rId5" Type="http://schemas.openxmlformats.org/officeDocument/2006/relationships/image" Target="../media/image88.png"/><Relationship Id="rId6" Type="http://schemas.openxmlformats.org/officeDocument/2006/relationships/image" Target="../media/image9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4.xml"/><Relationship Id="rId3" Type="http://schemas.openxmlformats.org/officeDocument/2006/relationships/image" Target="../media/image104.png"/><Relationship Id="rId4" Type="http://schemas.openxmlformats.org/officeDocument/2006/relationships/hyperlink" Target="https://github.com/andersbll/cudarray" TargetMode="External"/><Relationship Id="rId5" Type="http://schemas.openxmlformats.org/officeDocument/2006/relationships/hyperlink" Target="https://cupy.chainer.org/" TargetMode="External"/><Relationship Id="rId6" Type="http://schemas.openxmlformats.org/officeDocument/2006/relationships/hyperlink" Target="http://numba.pydata.org/numba-doc/0.13/CUDAJit.html"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5.xml"/><Relationship Id="rId3" Type="http://schemas.openxmlformats.org/officeDocument/2006/relationships/image" Target="../media/image90.png"/><Relationship Id="rId4" Type="http://schemas.openxmlformats.org/officeDocument/2006/relationships/image" Target="../media/image94.png"/><Relationship Id="rId5" Type="http://schemas.openxmlformats.org/officeDocument/2006/relationships/image" Target="../media/image93.png"/><Relationship Id="rId6" Type="http://schemas.openxmlformats.org/officeDocument/2006/relationships/image" Target="../media/image9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hyperlink" Target="http://www.bioinf.uni-leipzig.de/Publications/PREPRINTS/06-015.pdf" TargetMode="External"/><Relationship Id="rId4" Type="http://schemas.openxmlformats.org/officeDocument/2006/relationships/hyperlink" Target="https://www.tbi.univie.ac.at/papers/ABSTRACTS/06-07-001.pdf" TargetMode="External"/><Relationship Id="rId5" Type="http://schemas.openxmlformats.org/officeDocument/2006/relationships/hyperlink" Target="https://www.bioinf.uni-leipzig.de/~studla/Publications/PREPRINTS/01-09-053.pdf" TargetMode="External"/><Relationship Id="rId6" Type="http://schemas.openxmlformats.org/officeDocument/2006/relationships/hyperlink" Target="https://arxiv.org/abs/1712.09913" TargetMode="External"/><Relationship Id="rId7" Type="http://schemas.openxmlformats.org/officeDocument/2006/relationships/hyperlink" Target="https://www.sciencedirect.com/science/article/pii/S0047259X17300052" TargetMode="External"/><Relationship Id="rId8" Type="http://schemas.openxmlformats.org/officeDocument/2006/relationships/hyperlink" Target="https://www.sciencedirect.com/science/article/pii/S0047259X16000026"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 Id="rId3" Type="http://schemas.openxmlformats.org/officeDocument/2006/relationships/hyperlink" Target="http://playground.tensorflow.org/#activation=tanh&amp;batchSize=10&amp;dataset=spiral&amp;regDataset=reg-plane&amp;learningRate=0.03&amp;regularizationRate=0&amp;noise=0&amp;networkShape=4,4&amp;seed=0.04190&amp;showTestData=false&amp;discretize=false&amp;percTrainData=50&amp;x=true&amp;y=true&amp;xTimesY=false&amp;xSquared=false&amp;ySquared=false&amp;cosX=false&amp;sinX=false&amp;cosY=false&amp;sinY=false&amp;collectStats=false&amp;problem=classification&amp;initZero=false&amp;hideText=false"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13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xml"/><Relationship Id="rId3" Type="http://schemas.openxmlformats.org/officeDocument/2006/relationships/image" Target="../media/image49.png"/><Relationship Id="rId4" Type="http://schemas.openxmlformats.org/officeDocument/2006/relationships/image" Target="../media/image27.png"/><Relationship Id="rId5" Type="http://schemas.openxmlformats.org/officeDocument/2006/relationships/image" Target="../media/image24.png"/><Relationship Id="rId6" Type="http://schemas.openxmlformats.org/officeDocument/2006/relationships/image" Target="../media/image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hyperlink" Target="https://github.com/maljovec/ML-ReadingGroup/blob/master/Ensemble%20Learning.ipynb"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3.xml"/><Relationship Id="rId3" Type="http://schemas.openxmlformats.org/officeDocument/2006/relationships/hyperlink" Target="https://bost.ocks.org/mike/sankey/" TargetMode="External"/><Relationship Id="rId4" Type="http://schemas.openxmlformats.org/officeDocument/2006/relationships/hyperlink" Target="https://www.overleaf.com/13627848sbsbjfswndgg#/52752288/"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hyperlink" Target="https://www.overleaf.com/13627848sbsbjfswndgg"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 Id="rId3" Type="http://schemas.openxmlformats.org/officeDocument/2006/relationships/hyperlink" Target="https://pypi.python.org/pypi/nglpy/0.0.1" TargetMode="External"/><Relationship Id="rId4" Type="http://schemas.openxmlformats.org/officeDocument/2006/relationships/hyperlink" Target="https://pypi.python.org/pypi/topopy/0.0.1" TargetMode="External"/><Relationship Id="rId5" Type="http://schemas.openxmlformats.org/officeDocument/2006/relationships/hyperlink" Target="https://www.coursera.org/learn/machine-learning/"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7.xml"/><Relationship Id="rId3" Type="http://schemas.openxmlformats.org/officeDocument/2006/relationships/hyperlink" Target="http://en.wikipedia.org/wiki/Policy_debate" TargetMode="External"/><Relationship Id="rId4" Type="http://schemas.openxmlformats.org/officeDocument/2006/relationships/hyperlink" Target="http://en.wikipedia.org/wiki/Policy_debate"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hyperlink" Target="https://github.com/maljovec/pyerg" TargetMode="External"/><Relationship Id="rId4" Type="http://schemas.openxmlformats.org/officeDocument/2006/relationships/hyperlink" Target="https://github.com/maljovec/topopy"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hyperlink" Target="http://samply.appspot.com"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0.xml"/><Relationship Id="rId3" Type="http://schemas.openxmlformats.org/officeDocument/2006/relationships/hyperlink" Target="http://golden-layout.com/"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hyperlink" Target="https://www.researchgate.net/publication/321341434_Topological_Data_Analysis_for_Data_Mining_Small_Educational_Samples_with_Application_to_Studies_of_the_Gifted" TargetMode="External"/><Relationship Id="rId4" Type="http://schemas.openxmlformats.org/officeDocument/2006/relationships/image" Target="../media/image10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image" Target="../media/image10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 Id="rId3" Type="http://schemas.openxmlformats.org/officeDocument/2006/relationships/image" Target="../media/image11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 Id="rId3" Type="http://schemas.openxmlformats.org/officeDocument/2006/relationships/image" Target="../media/image100.png"/><Relationship Id="rId4" Type="http://schemas.openxmlformats.org/officeDocument/2006/relationships/image" Target="../media/image97.png"/><Relationship Id="rId5" Type="http://schemas.openxmlformats.org/officeDocument/2006/relationships/image" Target="../media/image103.png"/><Relationship Id="rId6" Type="http://schemas.openxmlformats.org/officeDocument/2006/relationships/image" Target="../media/image99.png"/><Relationship Id="rId7" Type="http://schemas.openxmlformats.org/officeDocument/2006/relationships/image" Target="../media/image13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hyperlink" Target="http://www.cs.utah.edu/~maljovec/dissertation.pdf"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7.xml"/><Relationship Id="rId3" Type="http://schemas.openxmlformats.org/officeDocument/2006/relationships/image" Target="../media/image105.gif"/><Relationship Id="rId4" Type="http://schemas.openxmlformats.org/officeDocument/2006/relationships/image" Target="../media/image109.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0" Type="http://schemas.openxmlformats.org/officeDocument/2006/relationships/image" Target="../media/image31.png"/><Relationship Id="rId1" Type="http://schemas.openxmlformats.org/officeDocument/2006/relationships/slideLayout" Target="../slideLayouts/slideLayout19.xml"/><Relationship Id="rId2" Type="http://schemas.openxmlformats.org/officeDocument/2006/relationships/notesSlide" Target="../notesSlides/notesSlide7.xml"/><Relationship Id="rId3" Type="http://schemas.openxmlformats.org/officeDocument/2006/relationships/hyperlink" Target="https://bitbucket.org/cedmav/scalable-and-probabilistic-beta-skeletons/src/master/" TargetMode="External"/><Relationship Id="rId4" Type="http://schemas.openxmlformats.org/officeDocument/2006/relationships/hyperlink" Target="https://github.com/maljovec/samply" TargetMode="External"/><Relationship Id="rId9" Type="http://schemas.openxmlformats.org/officeDocument/2006/relationships/image" Target="../media/image30.png"/><Relationship Id="rId5" Type="http://schemas.openxmlformats.org/officeDocument/2006/relationships/hyperlink" Target="https://github.com/maljovec/nglpy_cuda/tree/metrics" TargetMode="External"/><Relationship Id="rId6" Type="http://schemas.openxmlformats.org/officeDocument/2006/relationships/image" Target="../media/image23.png"/><Relationship Id="rId7" Type="http://schemas.openxmlformats.org/officeDocument/2006/relationships/image" Target="../media/image22.png"/><Relationship Id="rId8" Type="http://schemas.openxmlformats.org/officeDocument/2006/relationships/image" Target="../media/image28.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 Id="rId3" Type="http://schemas.openxmlformats.org/officeDocument/2006/relationships/image" Target="../media/image107.png"/><Relationship Id="rId4" Type="http://schemas.openxmlformats.org/officeDocument/2006/relationships/image" Target="../media/image106.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 Id="rId3" Type="http://schemas.openxmlformats.org/officeDocument/2006/relationships/hyperlink" Target="http://www.sciencedirect.com/science/article/pii/S0031320305000816" TargetMode="External"/><Relationship Id="rId4" Type="http://schemas.openxmlformats.org/officeDocument/2006/relationships/hyperlink" Target="http://archive.ics.uci.edu/ml/index.php" TargetMode="External"/><Relationship Id="rId5" Type="http://schemas.openxmlformats.org/officeDocument/2006/relationships/hyperlink" Target="http://ieeexplore.ieee.org/document/7105120/"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 Id="rId3" Type="http://schemas.openxmlformats.org/officeDocument/2006/relationships/hyperlink" Target="http://proceedings.spiedigitallibrary.org/proceeding.aspx?articleid=2625599" TargetMode="External"/><Relationship Id="rId4" Type="http://schemas.openxmlformats.org/officeDocument/2006/relationships/hyperlink" Target="http://www.sciencedirect.com/science/article/pii/S0031320305000816" TargetMode="External"/><Relationship Id="rId5" Type="http://schemas.openxmlformats.org/officeDocument/2006/relationships/hyperlink" Target="http://www.siam.org/meetings/sdm06/workproceed/FSDM/FSDM-proceedings2006.pdf#page=7" TargetMode="External"/><Relationship Id="rId6" Type="http://schemas.openxmlformats.org/officeDocument/2006/relationships/hyperlink" Target="http://www.worldscientific.com/doi/abs/10.1142/S0218195905001622" TargetMode="External"/><Relationship Id="rId7" Type="http://schemas.openxmlformats.org/officeDocument/2006/relationships/hyperlink" Target="https://arxiv.org/pdf/1411.5455.pdf" TargetMode="External"/><Relationship Id="rId8" Type="http://schemas.openxmlformats.org/officeDocument/2006/relationships/hyperlink" Target="http://cgm.cs.mcgill.ca/~godfried/publications/proximity.survey.pdf"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4.xml"/><Relationship Id="rId3" Type="http://schemas.openxmlformats.org/officeDocument/2006/relationships/hyperlink" Target="https://www.cs.utah.edu/~maljovec/bpSkeleton.html" TargetMode="External"/><Relationship Id="rId4" Type="http://schemas.openxmlformats.org/officeDocument/2006/relationships/hyperlink" Target="https://www.cs.utah.edu/~maljovec/bpSkeleton.html" TargetMode="External"/><Relationship Id="rId9" Type="http://schemas.openxmlformats.org/officeDocument/2006/relationships/image" Target="../media/image123.png"/><Relationship Id="rId5" Type="http://schemas.openxmlformats.org/officeDocument/2006/relationships/hyperlink" Target="https://www.cs.utah.edu/~maljovec/bpSkeleton.html" TargetMode="External"/><Relationship Id="rId6" Type="http://schemas.openxmlformats.org/officeDocument/2006/relationships/hyperlink" Target="https://www.cs.utah.edu/~maljovec/bpSkeleton.html" TargetMode="External"/><Relationship Id="rId7" Type="http://schemas.openxmlformats.org/officeDocument/2006/relationships/image" Target="../media/image125.png"/><Relationship Id="rId8" Type="http://schemas.openxmlformats.org/officeDocument/2006/relationships/hyperlink" Target="https://www.cs.utah.edu/~maljovec/bpSkeleton.html"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 Id="rId3" Type="http://schemas.openxmlformats.org/officeDocument/2006/relationships/hyperlink" Target="http://kops.uni-konstanz.de/bitstream/handle/123456789/5715/On_the_Surprising_Behavior_of_Distance_Metric_in_High_Dimensional_Space.pdf?sequence=1"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6.xml"/><Relationship Id="rId3" Type="http://schemas.openxmlformats.org/officeDocument/2006/relationships/image" Target="../media/image11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7.xml"/><Relationship Id="rId3" Type="http://schemas.openxmlformats.org/officeDocument/2006/relationships/image" Target="../media/image11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116.png"/><Relationship Id="rId4" Type="http://schemas.openxmlformats.org/officeDocument/2006/relationships/image" Target="../media/image115.png"/><Relationship Id="rId5" Type="http://schemas.openxmlformats.org/officeDocument/2006/relationships/image" Target="../media/image1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 Id="rId3" Type="http://schemas.openxmlformats.org/officeDocument/2006/relationships/image" Target="../media/image116.png"/><Relationship Id="rId4" Type="http://schemas.openxmlformats.org/officeDocument/2006/relationships/image" Target="../media/image115.png"/><Relationship Id="rId5" Type="http://schemas.openxmlformats.org/officeDocument/2006/relationships/image" Target="../media/image1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21.png"/><Relationship Id="rId5" Type="http://schemas.openxmlformats.org/officeDocument/2006/relationships/image" Target="../media/image33.png"/><Relationship Id="rId6" Type="http://schemas.openxmlformats.org/officeDocument/2006/relationships/image" Target="../media/image3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37.png"/><Relationship Id="rId5" Type="http://schemas.openxmlformats.org/officeDocument/2006/relationships/image" Target="../media/image42.png"/><Relationship Id="rId6" Type="http://schemas.openxmlformats.org/officeDocument/2006/relationships/image" Target="../media/image40.png"/><Relationship Id="rId7"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sp>
        <p:nvSpPr>
          <p:cNvPr id="90" name="Google Shape;90;p2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t/>
            </a:r>
            <a:endParaRPr/>
          </a:p>
        </p:txBody>
      </p:sp>
      <p:sp>
        <p:nvSpPr>
          <p:cNvPr id="91" name="Google Shape;91;p27"/>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Proximity Graphs</a:t>
            </a:r>
            <a:endParaRPr b="1" sz="1800">
              <a:solidFill>
                <a:srgbClr val="000000"/>
              </a:solidFill>
            </a:endParaRPr>
          </a:p>
          <a:p>
            <a:pPr indent="-317500" lvl="0" marL="457200" rtl="0" algn="l">
              <a:spcBef>
                <a:spcPts val="0"/>
              </a:spcBef>
              <a:spcAft>
                <a:spcPts val="0"/>
              </a:spcAft>
              <a:buSzPts val="1400"/>
              <a:buChar char="●"/>
            </a:pPr>
            <a:r>
              <a:rPr lang="en"/>
              <a:t>Lots of help from Di </a:t>
            </a:r>
            <a:r>
              <a:rPr b="1" lang="en"/>
              <a:t>(Thank you)</a:t>
            </a:r>
            <a:endParaRPr b="1"/>
          </a:p>
          <a:p>
            <a:pPr indent="-317500" lvl="0" marL="457200" rtl="0" algn="l">
              <a:spcBef>
                <a:spcPts val="0"/>
              </a:spcBef>
              <a:spcAft>
                <a:spcPts val="0"/>
              </a:spcAft>
              <a:buSzPts val="1400"/>
              <a:buChar char="●"/>
            </a:pPr>
            <a:r>
              <a:rPr lang="en"/>
              <a:t>Three analyses:</a:t>
            </a:r>
            <a:endParaRPr/>
          </a:p>
          <a:p>
            <a:pPr indent="-317500" lvl="1" marL="914400" rtl="0" algn="l">
              <a:spcBef>
                <a:spcPts val="0"/>
              </a:spcBef>
              <a:spcAft>
                <a:spcPts val="0"/>
              </a:spcAft>
              <a:buSzPts val="1400"/>
              <a:buChar char="○"/>
            </a:pPr>
            <a:r>
              <a:rPr lang="en"/>
              <a:t>2D Quality Measures</a:t>
            </a:r>
            <a:endParaRPr/>
          </a:p>
          <a:p>
            <a:pPr indent="-317500" lvl="1" marL="914400" rtl="0" algn="l">
              <a:spcBef>
                <a:spcPts val="0"/>
              </a:spcBef>
              <a:spcAft>
                <a:spcPts val="0"/>
              </a:spcAft>
              <a:buSzPts val="1400"/>
              <a:buChar char="○"/>
            </a:pPr>
            <a:r>
              <a:rPr lang="en"/>
              <a:t>Topological Stability</a:t>
            </a:r>
            <a:endParaRPr/>
          </a:p>
          <a:p>
            <a:pPr indent="-317500" lvl="1" marL="914400" rtl="0" algn="l">
              <a:spcBef>
                <a:spcPts val="0"/>
              </a:spcBef>
              <a:spcAft>
                <a:spcPts val="0"/>
              </a:spcAft>
              <a:buSzPts val="1400"/>
              <a:buChar char="○"/>
            </a:pPr>
            <a:r>
              <a:rPr lang="en"/>
              <a:t>SVM Data Reduction</a:t>
            </a:r>
            <a:endParaRPr/>
          </a:p>
          <a:p>
            <a:pPr indent="-317500" lvl="0" marL="457200" rtl="0" algn="l">
              <a:spcBef>
                <a:spcPts val="0"/>
              </a:spcBef>
              <a:spcAft>
                <a:spcPts val="0"/>
              </a:spcAft>
              <a:buSzPts val="1400"/>
              <a:buChar char="●"/>
            </a:pPr>
            <a:r>
              <a:rPr lang="en"/>
              <a:t>Last chapter of Dissertation</a:t>
            </a:r>
            <a:endParaRPr/>
          </a:p>
          <a:p>
            <a:pPr indent="0" lvl="0" marL="0" rtl="0" algn="l">
              <a:spcBef>
                <a:spcPts val="0"/>
              </a:spcBef>
              <a:spcAft>
                <a:spcPts val="0"/>
              </a:spcAft>
              <a:buClr>
                <a:srgbClr val="000000"/>
              </a:buClr>
              <a:buSzPts val="1100"/>
              <a:buFont typeface="Arial"/>
              <a:buNone/>
            </a:pPr>
            <a:r>
              <a:t/>
            </a:r>
            <a:endParaRPr b="1" sz="1800">
              <a:solidFill>
                <a:srgbClr val="000000"/>
              </a:solidFill>
            </a:endParaRPr>
          </a:p>
          <a:p>
            <a:pPr indent="0" lvl="0" marL="0" rtl="0" algn="l">
              <a:spcBef>
                <a:spcPts val="0"/>
              </a:spcBef>
              <a:spcAft>
                <a:spcPts val="0"/>
              </a:spcAft>
              <a:buNone/>
            </a:pPr>
            <a:r>
              <a:rPr b="1" lang="en" sz="1800">
                <a:solidFill>
                  <a:srgbClr val="000000"/>
                </a:solidFill>
              </a:rPr>
              <a:t>Uncertain Topology</a:t>
            </a:r>
            <a:endParaRPr b="1" sz="1800">
              <a:solidFill>
                <a:srgbClr val="000000"/>
              </a:solidFill>
            </a:endParaRPr>
          </a:p>
          <a:p>
            <a:pPr indent="-317500" lvl="0" marL="457200" rtl="0" algn="l">
              <a:spcBef>
                <a:spcPts val="0"/>
              </a:spcBef>
              <a:spcAft>
                <a:spcPts val="0"/>
              </a:spcAft>
              <a:buSzPts val="1400"/>
              <a:buChar char="●"/>
            </a:pPr>
            <a:r>
              <a:rPr lang="en"/>
              <a:t>Paper not submitted</a:t>
            </a:r>
            <a:endParaRPr/>
          </a:p>
          <a:p>
            <a:pPr indent="0" lvl="0" marL="457200" rtl="0" algn="l">
              <a:spcBef>
                <a:spcPts val="0"/>
              </a:spcBef>
              <a:spcAft>
                <a:spcPts val="0"/>
              </a:spcAft>
              <a:buNone/>
            </a:pPr>
            <a:r>
              <a:t/>
            </a:r>
            <a:endParaRPr/>
          </a:p>
          <a:p>
            <a:pPr indent="0" lvl="0" marL="0" rtl="0" algn="l">
              <a:spcBef>
                <a:spcPts val="0"/>
              </a:spcBef>
              <a:spcAft>
                <a:spcPts val="0"/>
              </a:spcAft>
              <a:buNone/>
            </a:pPr>
            <a:r>
              <a:rPr b="1" lang="en" sz="1800">
                <a:solidFill>
                  <a:srgbClr val="000000"/>
                </a:solidFill>
              </a:rPr>
              <a:t>SpotSDC</a:t>
            </a:r>
            <a:endParaRPr b="1" sz="1800">
              <a:solidFill>
                <a:srgbClr val="000000"/>
              </a:solidFill>
            </a:endParaRPr>
          </a:p>
          <a:p>
            <a:pPr indent="-317500" lvl="0" marL="457200" rtl="0" algn="l">
              <a:spcBef>
                <a:spcPts val="0"/>
              </a:spcBef>
              <a:spcAft>
                <a:spcPts val="0"/>
              </a:spcAft>
              <a:buClr>
                <a:schemeClr val="dk1"/>
              </a:buClr>
              <a:buSzPts val="1400"/>
              <a:buChar char="●"/>
            </a:pPr>
            <a:r>
              <a:rPr lang="en">
                <a:solidFill>
                  <a:schemeClr val="dk1"/>
                </a:solidFill>
              </a:rPr>
              <a:t>Good work Zhimin</a:t>
            </a:r>
            <a:endParaRPr>
              <a:solidFill>
                <a:schemeClr val="dk1"/>
              </a:solidFill>
            </a:endParaRPr>
          </a:p>
          <a:p>
            <a:pPr indent="0" lvl="0" marL="0" rtl="0" algn="l">
              <a:spcBef>
                <a:spcPts val="0"/>
              </a:spcBef>
              <a:spcAft>
                <a:spcPts val="0"/>
              </a:spcAft>
              <a:buClr>
                <a:srgbClr val="000000"/>
              </a:buClr>
              <a:buSzPts val="1100"/>
              <a:buFont typeface="Arial"/>
              <a:buNone/>
            </a:pPr>
            <a:r>
              <a:t/>
            </a:r>
            <a:endParaRPr b="1" sz="1800"/>
          </a:p>
        </p:txBody>
      </p:sp>
      <p:sp>
        <p:nvSpPr>
          <p:cNvPr id="92" name="Google Shape;92;p27"/>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Finalize Dissertation Document</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Defense Slides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Geospatial High-Dimensional Visualization Project</a:t>
            </a:r>
            <a:endParaRPr/>
          </a:p>
          <a:p>
            <a:pPr indent="0" lvl="0" marL="457200" rtl="0" algn="l">
              <a:spcBef>
                <a:spcPts val="0"/>
              </a:spcBef>
              <a:spcAft>
                <a:spcPts val="0"/>
              </a:spcAft>
              <a:buNone/>
            </a:pPr>
            <a:r>
              <a:t/>
            </a:r>
            <a:endParaRPr/>
          </a:p>
          <a:p>
            <a:pPr indent="-317500" lvl="0" marL="457200" rtl="0" algn="l">
              <a:spcBef>
                <a:spcPts val="0"/>
              </a:spcBef>
              <a:spcAft>
                <a:spcPts val="0"/>
              </a:spcAft>
              <a:buClr>
                <a:srgbClr val="000000"/>
              </a:buClr>
              <a:buSzPts val="1400"/>
              <a:buChar char="●"/>
            </a:pPr>
            <a:r>
              <a:rPr lang="en">
                <a:solidFill>
                  <a:schemeClr val="dk1"/>
                </a:solidFill>
              </a:rPr>
              <a:t>Uncertain topology meeting</a:t>
            </a:r>
            <a:endParaRPr/>
          </a:p>
          <a:p>
            <a:pPr indent="0" lvl="0" marL="457200" rtl="0" algn="l">
              <a:spcBef>
                <a:spcPts val="0"/>
              </a:spcBef>
              <a:spcAft>
                <a:spcPts val="0"/>
              </a:spcAft>
              <a:buNone/>
            </a:pPr>
            <a:r>
              <a:t/>
            </a:r>
            <a:endParaRPr>
              <a:solidFill>
                <a:srgbClr val="000000"/>
              </a:solidFill>
            </a:endParaRPr>
          </a:p>
        </p:txBody>
      </p:sp>
      <p:cxnSp>
        <p:nvCxnSpPr>
          <p:cNvPr id="93" name="Google Shape;93;p27"/>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sp>
        <p:nvSpPr>
          <p:cNvPr id="94" name="Google Shape;94;p27"/>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4/12/19</a:t>
            </a:r>
            <a:endParaRPr b="1" sz="3600">
              <a:solidFill>
                <a:srgbClr val="000000"/>
              </a:solidFill>
            </a:endParaRPr>
          </a:p>
        </p:txBody>
      </p:sp>
      <p:cxnSp>
        <p:nvCxnSpPr>
          <p:cNvPr id="95" name="Google Shape;95;p27"/>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96" name="Google Shape;96;p27"/>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97" name="Google Shape;97;p27"/>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Last Several Weeks</a:t>
            </a:r>
            <a:endParaRPr b="1" sz="1800">
              <a:solidFill>
                <a:srgbClr val="98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6"/>
          <p:cNvPicPr preferRelativeResize="0"/>
          <p:nvPr/>
        </p:nvPicPr>
        <p:blipFill rotWithShape="1">
          <a:blip r:embed="rId3">
            <a:alphaModFix/>
          </a:blip>
          <a:srcRect b="6394" l="8624" r="9468" t="11097"/>
          <a:stretch/>
        </p:blipFill>
        <p:spPr>
          <a:xfrm>
            <a:off x="7338275" y="3055769"/>
            <a:ext cx="1749674" cy="808256"/>
          </a:xfrm>
          <a:prstGeom prst="rect">
            <a:avLst/>
          </a:prstGeom>
          <a:noFill/>
          <a:ln>
            <a:noFill/>
          </a:ln>
        </p:spPr>
      </p:pic>
      <p:sp>
        <p:nvSpPr>
          <p:cNvPr id="257" name="Google Shape;257;p36"/>
          <p:cNvSpPr txBox="1"/>
          <p:nvPr/>
        </p:nvSpPr>
        <p:spPr>
          <a:xfrm>
            <a:off x="7394200" y="2998150"/>
            <a:ext cx="1749600" cy="556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980000"/>
                </a:solidFill>
                <a:highlight>
                  <a:srgbClr val="FFFFFF"/>
                </a:highlight>
              </a:rPr>
              <a:t>∃ arcs connected to </a:t>
            </a:r>
            <a:r>
              <a:rPr b="1" lang="en">
                <a:solidFill>
                  <a:srgbClr val="980000"/>
                </a:solidFill>
                <a:highlight>
                  <a:srgbClr val="FFFFFF"/>
                </a:highlight>
              </a:rPr>
              <a:t>573 </a:t>
            </a:r>
            <a:r>
              <a:rPr lang="en">
                <a:solidFill>
                  <a:srgbClr val="980000"/>
                </a:solidFill>
                <a:highlight>
                  <a:srgbClr val="FFFFFF"/>
                </a:highlight>
              </a:rPr>
              <a:t>other arcs</a:t>
            </a:r>
            <a:endParaRPr>
              <a:solidFill>
                <a:srgbClr val="980000"/>
              </a:solidFill>
            </a:endParaRPr>
          </a:p>
        </p:txBody>
      </p:sp>
      <p:sp>
        <p:nvSpPr>
          <p:cNvPr id="258" name="Google Shape;258;p36"/>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Topo+ML</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Learning about GCNs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Collecting information about the primal and dual graphs of the MSC for graph discussion next week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New package:</a:t>
            </a:r>
            <a:endParaRPr>
              <a:solidFill>
                <a:schemeClr val="dk1"/>
              </a:solidFill>
            </a:endParaRPr>
          </a:p>
          <a:p>
            <a:pPr indent="0" lvl="0" marL="457200" rtl="0" algn="l">
              <a:spcBef>
                <a:spcPts val="0"/>
              </a:spcBef>
              <a:spcAft>
                <a:spcPts val="0"/>
              </a:spcAft>
              <a:buNone/>
            </a:pPr>
            <a:r>
              <a:t/>
            </a:r>
            <a:endParaRPr>
              <a:solidFill>
                <a:schemeClr val="dk1"/>
              </a:solidFill>
            </a:endParaRPr>
          </a:p>
        </p:txBody>
      </p:sp>
      <p:sp>
        <p:nvSpPr>
          <p:cNvPr id="259" name="Google Shape;259;p36"/>
          <p:cNvSpPr/>
          <p:nvPr/>
        </p:nvSpPr>
        <p:spPr>
          <a:xfrm>
            <a:off x="4536650" y="620825"/>
            <a:ext cx="4627500" cy="23964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t>Topo+ML</a:t>
            </a:r>
            <a:endParaRPr b="1" sz="1800">
              <a:solidFill>
                <a:srgbClr val="000000"/>
              </a:solidFill>
            </a:endParaRPr>
          </a:p>
          <a:p>
            <a:pPr indent="-311150" lvl="0" marL="457200" rtl="0" algn="l">
              <a:spcBef>
                <a:spcPts val="0"/>
              </a:spcBef>
              <a:spcAft>
                <a:spcPts val="0"/>
              </a:spcAft>
              <a:buSzPts val="1300"/>
              <a:buChar char="●"/>
            </a:pPr>
            <a:r>
              <a:rPr lang="en"/>
              <a:t>Meeting w/ Jay and Rushil on applicability of GCNs</a:t>
            </a:r>
            <a:endParaRPr/>
          </a:p>
          <a:p>
            <a:pPr indent="0" lvl="0" marL="0" rtl="0" algn="l">
              <a:spcBef>
                <a:spcPts val="0"/>
              </a:spcBef>
              <a:spcAft>
                <a:spcPts val="0"/>
              </a:spcAft>
              <a:buNone/>
            </a:pPr>
            <a:r>
              <a:rPr b="1" lang="en" sz="1800">
                <a:solidFill>
                  <a:schemeClr val="dk1"/>
                </a:solidFill>
              </a:rPr>
              <a:t>Empty Region Graphs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Determine proper metrics for evaluation</a:t>
            </a:r>
            <a:endParaRPr>
              <a:solidFill>
                <a:schemeClr val="dk1"/>
              </a:solidFill>
            </a:endParaRPr>
          </a:p>
          <a:p>
            <a:pPr indent="0" lvl="0" marL="0" rtl="0" algn="l">
              <a:spcBef>
                <a:spcPts val="0"/>
              </a:spcBef>
              <a:spcAft>
                <a:spcPts val="0"/>
              </a:spcAft>
              <a:buNone/>
            </a:pPr>
            <a:r>
              <a:rPr b="1" lang="en" sz="1800">
                <a:solidFill>
                  <a:schemeClr val="dk1"/>
                </a:solidFill>
              </a:rPr>
              <a:t>Scalable Topology</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Updated results in paper</a:t>
            </a:r>
            <a:endParaRPr>
              <a:solidFill>
                <a:schemeClr val="dk1"/>
              </a:solidFill>
            </a:endParaRPr>
          </a:p>
          <a:p>
            <a:pPr indent="0" lvl="0" marL="0" rtl="0" algn="l">
              <a:spcBef>
                <a:spcPts val="0"/>
              </a:spcBef>
              <a:spcAft>
                <a:spcPts val="0"/>
              </a:spcAft>
              <a:buNone/>
            </a:pPr>
            <a:r>
              <a:rPr b="1" lang="en" sz="1800">
                <a:solidFill>
                  <a:schemeClr val="dk1"/>
                </a:solidFill>
              </a:rPr>
              <a:t>Uncertain Toplogy</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Meeting with Bei and Tushar Tuesday</a:t>
            </a:r>
            <a:endParaRPr b="1" sz="1800">
              <a:solidFill>
                <a:schemeClr val="dk1"/>
              </a:solidFill>
            </a:endParaRPr>
          </a:p>
          <a:p>
            <a:pPr indent="0" lvl="0" marL="457200" rtl="0" algn="l">
              <a:spcBef>
                <a:spcPts val="0"/>
              </a:spcBef>
              <a:spcAft>
                <a:spcPts val="0"/>
              </a:spcAft>
              <a:buNone/>
            </a:pPr>
            <a:r>
              <a:t/>
            </a:r>
            <a:endParaRPr>
              <a:solidFill>
                <a:schemeClr val="dk1"/>
              </a:solidFill>
            </a:endParaRPr>
          </a:p>
        </p:txBody>
      </p:sp>
      <p:sp>
        <p:nvSpPr>
          <p:cNvPr id="260" name="Google Shape;260;p36"/>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1/25/19</a:t>
            </a:r>
            <a:endParaRPr b="1" sz="3600">
              <a:solidFill>
                <a:srgbClr val="000000"/>
              </a:solidFill>
            </a:endParaRPr>
          </a:p>
        </p:txBody>
      </p:sp>
      <p:cxnSp>
        <p:nvCxnSpPr>
          <p:cNvPr id="261" name="Google Shape;261;p36"/>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262" name="Google Shape;262;p36"/>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263" name="Google Shape;263;p36"/>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264" name="Google Shape;264;p36"/>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pic>
        <p:nvPicPr>
          <p:cNvPr id="265" name="Google Shape;265;p36"/>
          <p:cNvPicPr preferRelativeResize="0"/>
          <p:nvPr/>
        </p:nvPicPr>
        <p:blipFill>
          <a:blip r:embed="rId4">
            <a:alphaModFix/>
          </a:blip>
          <a:stretch>
            <a:fillRect/>
          </a:stretch>
        </p:blipFill>
        <p:spPr>
          <a:xfrm>
            <a:off x="6300" y="4329474"/>
            <a:ext cx="4530349" cy="750974"/>
          </a:xfrm>
          <a:prstGeom prst="rect">
            <a:avLst/>
          </a:prstGeom>
          <a:noFill/>
          <a:ln>
            <a:noFill/>
          </a:ln>
        </p:spPr>
      </p:pic>
      <p:grpSp>
        <p:nvGrpSpPr>
          <p:cNvPr id="266" name="Google Shape;266;p36"/>
          <p:cNvGrpSpPr/>
          <p:nvPr/>
        </p:nvGrpSpPr>
        <p:grpSpPr>
          <a:xfrm>
            <a:off x="550872" y="2121721"/>
            <a:ext cx="3288805" cy="1731470"/>
            <a:chOff x="73049" y="1989975"/>
            <a:chExt cx="4238151" cy="2231276"/>
          </a:xfrm>
        </p:grpSpPr>
        <p:pic>
          <p:nvPicPr>
            <p:cNvPr id="267" name="Google Shape;267;p36"/>
            <p:cNvPicPr preferRelativeResize="0"/>
            <p:nvPr/>
          </p:nvPicPr>
          <p:blipFill>
            <a:blip r:embed="rId5">
              <a:alphaModFix/>
            </a:blip>
            <a:stretch>
              <a:fillRect/>
            </a:stretch>
          </p:blipFill>
          <p:spPr>
            <a:xfrm>
              <a:off x="457199" y="2202400"/>
              <a:ext cx="1284407" cy="201639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68" name="Google Shape;268;p36"/>
            <p:cNvPicPr preferRelativeResize="0"/>
            <p:nvPr/>
          </p:nvPicPr>
          <p:blipFill>
            <a:blip r:embed="rId6">
              <a:alphaModFix/>
            </a:blip>
            <a:stretch>
              <a:fillRect/>
            </a:stretch>
          </p:blipFill>
          <p:spPr>
            <a:xfrm>
              <a:off x="73049" y="1989975"/>
              <a:ext cx="1052026" cy="2016400"/>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69" name="Google Shape;269;p36"/>
            <p:cNvPicPr preferRelativeResize="0"/>
            <p:nvPr/>
          </p:nvPicPr>
          <p:blipFill>
            <a:blip r:embed="rId7">
              <a:alphaModFix/>
            </a:blip>
            <a:stretch>
              <a:fillRect/>
            </a:stretch>
          </p:blipFill>
          <p:spPr>
            <a:xfrm>
              <a:off x="1308926" y="2069300"/>
              <a:ext cx="1052025" cy="2051788"/>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70" name="Google Shape;270;p36"/>
            <p:cNvPicPr preferRelativeResize="0"/>
            <p:nvPr/>
          </p:nvPicPr>
          <p:blipFill>
            <a:blip r:embed="rId8">
              <a:alphaModFix/>
            </a:blip>
            <a:stretch>
              <a:fillRect/>
            </a:stretch>
          </p:blipFill>
          <p:spPr>
            <a:xfrm>
              <a:off x="1924525" y="2202400"/>
              <a:ext cx="1109200" cy="2016398"/>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71" name="Google Shape;271;p36"/>
            <p:cNvPicPr preferRelativeResize="0"/>
            <p:nvPr/>
          </p:nvPicPr>
          <p:blipFill>
            <a:blip r:embed="rId9">
              <a:alphaModFix/>
            </a:blip>
            <a:stretch>
              <a:fillRect/>
            </a:stretch>
          </p:blipFill>
          <p:spPr>
            <a:xfrm>
              <a:off x="3259176" y="2199938"/>
              <a:ext cx="1052024" cy="2021314"/>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pic>
          <p:nvPicPr>
            <p:cNvPr id="272" name="Google Shape;272;p36"/>
            <p:cNvPicPr preferRelativeResize="0"/>
            <p:nvPr/>
          </p:nvPicPr>
          <p:blipFill>
            <a:blip r:embed="rId10">
              <a:alphaModFix/>
            </a:blip>
            <a:stretch>
              <a:fillRect/>
            </a:stretch>
          </p:blipFill>
          <p:spPr>
            <a:xfrm>
              <a:off x="2613117" y="2006165"/>
              <a:ext cx="1052026" cy="1984009"/>
            </a:xfrm>
            <a:prstGeom prst="rect">
              <a:avLst/>
            </a:prstGeom>
            <a:no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pic>
      </p:grpSp>
      <p:cxnSp>
        <p:nvCxnSpPr>
          <p:cNvPr id="273" name="Google Shape;273;p36"/>
          <p:cNvCxnSpPr>
            <a:endCxn id="265" idx="0"/>
          </p:cNvCxnSpPr>
          <p:nvPr/>
        </p:nvCxnSpPr>
        <p:spPr>
          <a:xfrm flipH="1">
            <a:off x="2271474" y="3865074"/>
            <a:ext cx="1200" cy="464400"/>
          </a:xfrm>
          <a:prstGeom prst="straightConnector1">
            <a:avLst/>
          </a:prstGeom>
          <a:noFill/>
          <a:ln cap="flat" cmpd="sng" w="38100">
            <a:solidFill>
              <a:srgbClr val="980000"/>
            </a:solidFill>
            <a:prstDash val="solid"/>
            <a:round/>
            <a:headEnd len="med" w="med" type="none"/>
            <a:tailEnd len="med" w="med" type="triangle"/>
          </a:ln>
        </p:spPr>
      </p:cxnSp>
      <p:pic>
        <p:nvPicPr>
          <p:cNvPr id="274" name="Google Shape;274;p36"/>
          <p:cNvPicPr preferRelativeResize="0"/>
          <p:nvPr/>
        </p:nvPicPr>
        <p:blipFill rotWithShape="1">
          <a:blip r:embed="rId11">
            <a:alphaModFix/>
          </a:blip>
          <a:srcRect b="2957" l="6842" r="8584" t="10805"/>
          <a:stretch/>
        </p:blipFill>
        <p:spPr>
          <a:xfrm>
            <a:off x="4581527" y="3019900"/>
            <a:ext cx="2759299" cy="2109997"/>
          </a:xfrm>
          <a:prstGeom prst="rect">
            <a:avLst/>
          </a:prstGeom>
          <a:noFill/>
          <a:ln>
            <a:noFill/>
          </a:ln>
        </p:spPr>
      </p:pic>
      <p:grpSp>
        <p:nvGrpSpPr>
          <p:cNvPr id="275" name="Google Shape;275;p36"/>
          <p:cNvGrpSpPr/>
          <p:nvPr/>
        </p:nvGrpSpPr>
        <p:grpSpPr>
          <a:xfrm>
            <a:off x="6731721" y="4410060"/>
            <a:ext cx="544961" cy="490318"/>
            <a:chOff x="5413250" y="2426151"/>
            <a:chExt cx="979794" cy="881550"/>
          </a:xfrm>
        </p:grpSpPr>
        <p:pic>
          <p:nvPicPr>
            <p:cNvPr id="276" name="Google Shape;276;p36"/>
            <p:cNvPicPr preferRelativeResize="0"/>
            <p:nvPr/>
          </p:nvPicPr>
          <p:blipFill>
            <a:blip r:embed="rId12">
              <a:alphaModFix/>
            </a:blip>
            <a:stretch>
              <a:fillRect/>
            </a:stretch>
          </p:blipFill>
          <p:spPr>
            <a:xfrm>
              <a:off x="5413250" y="2426151"/>
              <a:ext cx="979794" cy="440363"/>
            </a:xfrm>
            <a:prstGeom prst="rect">
              <a:avLst/>
            </a:prstGeom>
            <a:noFill/>
            <a:ln>
              <a:noFill/>
            </a:ln>
          </p:spPr>
        </p:pic>
        <p:pic>
          <p:nvPicPr>
            <p:cNvPr id="277" name="Google Shape;277;p36"/>
            <p:cNvPicPr preferRelativeResize="0"/>
            <p:nvPr/>
          </p:nvPicPr>
          <p:blipFill>
            <a:blip r:embed="rId13">
              <a:alphaModFix/>
            </a:blip>
            <a:stretch>
              <a:fillRect/>
            </a:stretch>
          </p:blipFill>
          <p:spPr>
            <a:xfrm>
              <a:off x="5413250" y="2866511"/>
              <a:ext cx="979793" cy="441190"/>
            </a:xfrm>
            <a:prstGeom prst="rect">
              <a:avLst/>
            </a:prstGeom>
            <a:noFill/>
            <a:ln>
              <a:noFill/>
            </a:ln>
          </p:spPr>
        </p:pic>
      </p:grpSp>
      <p:pic>
        <p:nvPicPr>
          <p:cNvPr id="278" name="Google Shape;278;p36"/>
          <p:cNvPicPr preferRelativeResize="0"/>
          <p:nvPr/>
        </p:nvPicPr>
        <p:blipFill rotWithShape="1">
          <a:blip r:embed="rId14">
            <a:alphaModFix/>
          </a:blip>
          <a:srcRect b="5898" l="6581" r="9257" t="10678"/>
          <a:stretch/>
        </p:blipFill>
        <p:spPr>
          <a:xfrm>
            <a:off x="5548349" y="3134624"/>
            <a:ext cx="544950" cy="405175"/>
          </a:xfrm>
          <a:prstGeom prst="rect">
            <a:avLst/>
          </a:prstGeom>
          <a:noFill/>
          <a:ln>
            <a:noFill/>
          </a:ln>
        </p:spPr>
      </p:pic>
      <p:cxnSp>
        <p:nvCxnSpPr>
          <p:cNvPr id="279" name="Google Shape;279;p36"/>
          <p:cNvCxnSpPr/>
          <p:nvPr/>
        </p:nvCxnSpPr>
        <p:spPr>
          <a:xfrm>
            <a:off x="4573550" y="2995075"/>
            <a:ext cx="4586700" cy="26400"/>
          </a:xfrm>
          <a:prstGeom prst="straightConnector1">
            <a:avLst/>
          </a:prstGeom>
          <a:noFill/>
          <a:ln cap="flat" cmpd="sng" w="38100">
            <a:solidFill>
              <a:srgbClr val="000000"/>
            </a:solidFill>
            <a:prstDash val="solid"/>
            <a:round/>
            <a:headEnd len="med" w="med" type="none"/>
            <a:tailEnd len="med" w="med" type="none"/>
          </a:ln>
        </p:spPr>
      </p:cxnSp>
      <p:sp>
        <p:nvSpPr>
          <p:cNvPr id="280" name="Google Shape;280;p36"/>
          <p:cNvSpPr/>
          <p:nvPr/>
        </p:nvSpPr>
        <p:spPr>
          <a:xfrm>
            <a:off x="8855375" y="3376450"/>
            <a:ext cx="232500" cy="556800"/>
          </a:xfrm>
          <a:prstGeom prst="ellipse">
            <a:avLst/>
          </a:prstGeom>
          <a:noFill/>
          <a:ln cap="flat" cmpd="sng" w="2857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 name="Google Shape;281;p36"/>
          <p:cNvPicPr preferRelativeResize="0"/>
          <p:nvPr/>
        </p:nvPicPr>
        <p:blipFill rotWithShape="1">
          <a:blip r:embed="rId15">
            <a:alphaModFix/>
          </a:blip>
          <a:srcRect b="12916" l="14980" r="12508" t="13483"/>
          <a:stretch/>
        </p:blipFill>
        <p:spPr>
          <a:xfrm>
            <a:off x="8195551" y="4343057"/>
            <a:ext cx="892398" cy="679343"/>
          </a:xfrm>
          <a:prstGeom prst="rect">
            <a:avLst/>
          </a:prstGeom>
          <a:noFill/>
          <a:ln>
            <a:noFill/>
          </a:ln>
        </p:spPr>
      </p:pic>
      <p:pic>
        <p:nvPicPr>
          <p:cNvPr id="282" name="Google Shape;282;p36"/>
          <p:cNvPicPr preferRelativeResize="0"/>
          <p:nvPr/>
        </p:nvPicPr>
        <p:blipFill>
          <a:blip r:embed="rId16">
            <a:alphaModFix/>
          </a:blip>
          <a:stretch>
            <a:fillRect/>
          </a:stretch>
        </p:blipFill>
        <p:spPr>
          <a:xfrm>
            <a:off x="7338275" y="4367125"/>
            <a:ext cx="841606" cy="63120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37"/>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Topo+ML</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Fixing manual selection for Sam’s demo</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Massaging Attila’s code into a networkx graph and numpy arrays suitable as input for </a:t>
            </a:r>
            <a:r>
              <a:rPr lang="en" u="sng">
                <a:solidFill>
                  <a:schemeClr val="hlink"/>
                </a:solidFill>
                <a:hlinkClick r:id="rId3"/>
              </a:rPr>
              <a:t>GraphSage</a:t>
            </a:r>
            <a:endParaRPr>
              <a:solidFill>
                <a:schemeClr val="dk1"/>
              </a:solidFill>
            </a:endParaRPr>
          </a:p>
          <a:p>
            <a:pPr indent="0" lvl="0" marL="0" rtl="0" algn="l">
              <a:spcBef>
                <a:spcPts val="0"/>
              </a:spcBef>
              <a:spcAft>
                <a:spcPts val="0"/>
              </a:spcAft>
              <a:buClr>
                <a:schemeClr val="dk1"/>
              </a:buClr>
              <a:buSzPts val="1100"/>
              <a:buFont typeface="Arial"/>
              <a:buNone/>
            </a:pPr>
            <a:r>
              <a:rPr b="1" lang="en" sz="1800">
                <a:solidFill>
                  <a:schemeClr val="dk1"/>
                </a:solidFill>
              </a:rPr>
              <a:t>GPU-enabled Empty Region Graphs</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Interfaces for:</a:t>
            </a:r>
            <a:endParaRPr>
              <a:solidFill>
                <a:schemeClr val="dk1"/>
              </a:solidFill>
            </a:endParaRPr>
          </a:p>
          <a:p>
            <a:pPr indent="-292100" lvl="1" marL="914400" rtl="0" algn="l">
              <a:spcBef>
                <a:spcPts val="0"/>
              </a:spcBef>
              <a:spcAft>
                <a:spcPts val="0"/>
              </a:spcAft>
              <a:buClr>
                <a:schemeClr val="dk1"/>
              </a:buClr>
              <a:buSzPts val="1000"/>
              <a:buChar char="○"/>
            </a:pPr>
            <a:r>
              <a:rPr b="1" lang="en" sz="1000">
                <a:solidFill>
                  <a:srgbClr val="38761D"/>
                </a:solidFill>
              </a:rPr>
              <a:t>FLANN - works</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ANN - works</a:t>
            </a:r>
            <a:endParaRPr b="1" sz="1000">
              <a:solidFill>
                <a:srgbClr val="38761D"/>
              </a:solidFill>
            </a:endParaRPr>
          </a:p>
          <a:p>
            <a:pPr indent="-292100" lvl="1" marL="914400" rtl="0" algn="l">
              <a:spcBef>
                <a:spcPts val="0"/>
              </a:spcBef>
              <a:spcAft>
                <a:spcPts val="0"/>
              </a:spcAft>
              <a:buClr>
                <a:schemeClr val="dk1"/>
              </a:buClr>
              <a:buSzPts val="1000"/>
              <a:buChar char="○"/>
            </a:pPr>
            <a:r>
              <a:rPr lang="en" sz="1000">
                <a:solidFill>
                  <a:schemeClr val="dk1"/>
                </a:solidFill>
              </a:rPr>
              <a:t>FAISS-GPU - works</a:t>
            </a:r>
            <a:endParaRPr b="1" sz="1000">
              <a:solidFill>
                <a:srgbClr val="980000"/>
              </a:solidFill>
            </a:endParaRPr>
          </a:p>
          <a:p>
            <a:pPr indent="-292100" lvl="1" marL="914400" rtl="0" algn="l">
              <a:spcBef>
                <a:spcPts val="0"/>
              </a:spcBef>
              <a:spcAft>
                <a:spcPts val="0"/>
              </a:spcAft>
              <a:buClr>
                <a:schemeClr val="dk1"/>
              </a:buClr>
              <a:buSzPts val="1000"/>
              <a:buChar char="○"/>
            </a:pPr>
            <a:r>
              <a:rPr lang="en" sz="1000">
                <a:solidFill>
                  <a:schemeClr val="dk1"/>
                </a:solidFill>
              </a:rPr>
              <a:t>NGT - works</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MRPT - works</a:t>
            </a:r>
            <a:endParaRPr sz="1000">
              <a:solidFill>
                <a:schemeClr val="dk1"/>
              </a:solidFill>
            </a:endParaRPr>
          </a:p>
          <a:p>
            <a:pPr indent="-292100" lvl="1" marL="914400" rtl="0" algn="l">
              <a:spcBef>
                <a:spcPts val="0"/>
              </a:spcBef>
              <a:spcAft>
                <a:spcPts val="0"/>
              </a:spcAft>
              <a:buClr>
                <a:srgbClr val="980000"/>
              </a:buClr>
              <a:buSzPts val="1000"/>
              <a:buChar char="○"/>
            </a:pPr>
            <a:r>
              <a:rPr b="1" lang="en" sz="1000">
                <a:solidFill>
                  <a:srgbClr val="980000"/>
                </a:solidFill>
              </a:rPr>
              <a:t>HNSW - broken</a:t>
            </a:r>
            <a:endParaRPr b="1" sz="1000">
              <a:solidFill>
                <a:srgbClr val="980000"/>
              </a:solidFill>
            </a:endParaRPr>
          </a:p>
          <a:p>
            <a:pPr indent="-292100" lvl="1" marL="914400" rtl="0" algn="l">
              <a:spcBef>
                <a:spcPts val="0"/>
              </a:spcBef>
              <a:spcAft>
                <a:spcPts val="0"/>
              </a:spcAft>
              <a:buClr>
                <a:srgbClr val="980000"/>
              </a:buClr>
              <a:buSzPts val="1000"/>
              <a:buChar char="○"/>
            </a:pPr>
            <a:r>
              <a:rPr b="1" lang="en" sz="1000">
                <a:solidFill>
                  <a:srgbClr val="980000"/>
                </a:solidFill>
              </a:rPr>
              <a:t>KGraph - broken</a:t>
            </a:r>
            <a:endParaRPr b="1" sz="1000">
              <a:solidFill>
                <a:srgbClr val="980000"/>
              </a:solidFill>
            </a:endParaRPr>
          </a:p>
          <a:p>
            <a:pPr indent="-292100" lvl="1" marL="914400" rtl="0" algn="l">
              <a:spcBef>
                <a:spcPts val="0"/>
              </a:spcBef>
              <a:spcAft>
                <a:spcPts val="0"/>
              </a:spcAft>
              <a:buClr>
                <a:srgbClr val="980000"/>
              </a:buClr>
              <a:buSzPts val="1000"/>
              <a:buChar char="○"/>
            </a:pPr>
            <a:r>
              <a:rPr b="1" lang="en" sz="1000">
                <a:solidFill>
                  <a:srgbClr val="980000"/>
                </a:solidFill>
              </a:rPr>
              <a:t>NSG - broken</a:t>
            </a:r>
            <a:endParaRPr b="1" sz="1000">
              <a:solidFill>
                <a:srgbClr val="980000"/>
              </a:solidFill>
            </a:endParaRPr>
          </a:p>
          <a:p>
            <a:pPr indent="-311150" lvl="0" marL="457200" rtl="0" algn="l">
              <a:spcBef>
                <a:spcPts val="0"/>
              </a:spcBef>
              <a:spcAft>
                <a:spcPts val="0"/>
              </a:spcAft>
              <a:buClr>
                <a:schemeClr val="dk1"/>
              </a:buClr>
              <a:buSzPts val="1300"/>
              <a:buChar char="●"/>
            </a:pPr>
            <a:r>
              <a:rPr lang="en">
                <a:solidFill>
                  <a:schemeClr val="dk1"/>
                </a:solidFill>
              </a:rPr>
              <a:t>Point distributions for testing</a:t>
            </a:r>
            <a:endParaRPr b="1" sz="1000">
              <a:solidFill>
                <a:srgbClr val="980000"/>
              </a:solidFill>
            </a:endParaRPr>
          </a:p>
          <a:p>
            <a:pPr indent="0" lvl="0" marL="0" rtl="0" algn="l">
              <a:spcBef>
                <a:spcPts val="0"/>
              </a:spcBef>
              <a:spcAft>
                <a:spcPts val="0"/>
              </a:spcAft>
              <a:buClr>
                <a:schemeClr val="dk1"/>
              </a:buClr>
              <a:buSzPts val="1100"/>
              <a:buFont typeface="Arial"/>
              <a:buNone/>
            </a:pPr>
            <a:r>
              <a:rPr b="1" lang="en" sz="1800">
                <a:solidFill>
                  <a:schemeClr val="dk1"/>
                </a:solidFill>
              </a:rPr>
              <a:t>Uncertain Topology</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Lots of plots:</a:t>
            </a:r>
            <a:endParaRPr>
              <a:solidFill>
                <a:schemeClr val="dk1"/>
              </a:solidFill>
            </a:endParaRPr>
          </a:p>
        </p:txBody>
      </p:sp>
      <p:sp>
        <p:nvSpPr>
          <p:cNvPr id="288" name="Google Shape;288;p37"/>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t>Topo+ML</a:t>
            </a:r>
            <a:endParaRPr b="1" sz="1800">
              <a:solidFill>
                <a:srgbClr val="000000"/>
              </a:solidFill>
            </a:endParaRPr>
          </a:p>
          <a:p>
            <a:pPr indent="-311150" lvl="0" marL="457200" rtl="0" algn="l">
              <a:spcBef>
                <a:spcPts val="0"/>
              </a:spcBef>
              <a:spcAft>
                <a:spcPts val="0"/>
              </a:spcAft>
              <a:buSzPts val="1300"/>
              <a:buChar char="●"/>
            </a:pPr>
            <a:r>
              <a:rPr lang="en"/>
              <a:t>Understand Graph Neural Networks</a:t>
            </a:r>
            <a:endParaRPr/>
          </a:p>
          <a:p>
            <a:pPr indent="0" lvl="0" marL="0" rtl="0" algn="l">
              <a:spcBef>
                <a:spcPts val="0"/>
              </a:spcBef>
              <a:spcAft>
                <a:spcPts val="0"/>
              </a:spcAft>
              <a:buNone/>
            </a:pPr>
            <a:r>
              <a:rPr b="1" lang="en" sz="1800">
                <a:solidFill>
                  <a:schemeClr val="dk1"/>
                </a:solidFill>
              </a:rPr>
              <a:t>GPU-enabled Empty Region Graphs</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Write Introduction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Determine proper metrics for evaluation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Compile existing experiments and images into text</a:t>
            </a:r>
            <a:endParaRPr>
              <a:solidFill>
                <a:schemeClr val="dk1"/>
              </a:solidFill>
            </a:endParaRPr>
          </a:p>
          <a:p>
            <a:pPr indent="0" lvl="0" marL="0" rtl="0" algn="l">
              <a:spcBef>
                <a:spcPts val="0"/>
              </a:spcBef>
              <a:spcAft>
                <a:spcPts val="0"/>
              </a:spcAft>
              <a:buNone/>
            </a:pPr>
            <a:r>
              <a:rPr b="1" lang="en" sz="1800">
                <a:solidFill>
                  <a:schemeClr val="dk1"/>
                </a:solidFill>
              </a:rPr>
              <a:t>Scalable Topology</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Anything need done here?</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sz="1800">
                <a:solidFill>
                  <a:schemeClr val="dk1"/>
                </a:solidFill>
              </a:rPr>
              <a:t>Regulus</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Code for weighted linear models</a:t>
            </a:r>
            <a:endParaRPr>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Force-directed graphs?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sz="1800">
                <a:solidFill>
                  <a:schemeClr val="dk1"/>
                </a:solidFill>
              </a:rPr>
              <a:t>Uncertain Toplogy</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Meeting with Bei and Tushar</a:t>
            </a:r>
            <a:endParaRPr b="1" sz="1800">
              <a:solidFill>
                <a:schemeClr val="dk1"/>
              </a:solidFill>
            </a:endParaRPr>
          </a:p>
          <a:p>
            <a:pPr indent="0" lvl="0" marL="457200" rtl="0" algn="l">
              <a:spcBef>
                <a:spcPts val="0"/>
              </a:spcBef>
              <a:spcAft>
                <a:spcPts val="0"/>
              </a:spcAft>
              <a:buNone/>
            </a:pPr>
            <a:r>
              <a:t/>
            </a:r>
            <a:endParaRPr>
              <a:solidFill>
                <a:schemeClr val="dk1"/>
              </a:solidFill>
            </a:endParaRPr>
          </a:p>
        </p:txBody>
      </p:sp>
      <p:sp>
        <p:nvSpPr>
          <p:cNvPr id="289" name="Google Shape;289;p37"/>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1/18/19</a:t>
            </a:r>
            <a:endParaRPr b="1" sz="3600">
              <a:solidFill>
                <a:srgbClr val="000000"/>
              </a:solidFill>
            </a:endParaRPr>
          </a:p>
        </p:txBody>
      </p:sp>
      <p:cxnSp>
        <p:nvCxnSpPr>
          <p:cNvPr id="290" name="Google Shape;290;p37"/>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291" name="Google Shape;291;p37"/>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292" name="Google Shape;292;p37"/>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293" name="Google Shape;293;p37"/>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pic>
        <p:nvPicPr>
          <p:cNvPr id="294" name="Google Shape;294;p37"/>
          <p:cNvPicPr preferRelativeResize="0"/>
          <p:nvPr/>
        </p:nvPicPr>
        <p:blipFill>
          <a:blip r:embed="rId4">
            <a:alphaModFix/>
          </a:blip>
          <a:stretch>
            <a:fillRect/>
          </a:stretch>
        </p:blipFill>
        <p:spPr>
          <a:xfrm>
            <a:off x="0" y="4476900"/>
            <a:ext cx="781243" cy="666601"/>
          </a:xfrm>
          <a:prstGeom prst="rect">
            <a:avLst/>
          </a:prstGeom>
          <a:noFill/>
          <a:ln>
            <a:noFill/>
          </a:ln>
        </p:spPr>
      </p:pic>
      <p:pic>
        <p:nvPicPr>
          <p:cNvPr id="295" name="Google Shape;295;p37"/>
          <p:cNvPicPr preferRelativeResize="0"/>
          <p:nvPr/>
        </p:nvPicPr>
        <p:blipFill>
          <a:blip r:embed="rId5">
            <a:alphaModFix/>
          </a:blip>
          <a:stretch>
            <a:fillRect/>
          </a:stretch>
        </p:blipFill>
        <p:spPr>
          <a:xfrm>
            <a:off x="781240" y="4499795"/>
            <a:ext cx="781252" cy="643710"/>
          </a:xfrm>
          <a:prstGeom prst="rect">
            <a:avLst/>
          </a:prstGeom>
          <a:noFill/>
          <a:ln>
            <a:noFill/>
          </a:ln>
        </p:spPr>
      </p:pic>
      <p:pic>
        <p:nvPicPr>
          <p:cNvPr id="296" name="Google Shape;296;p37"/>
          <p:cNvPicPr preferRelativeResize="0"/>
          <p:nvPr/>
        </p:nvPicPr>
        <p:blipFill>
          <a:blip r:embed="rId6">
            <a:alphaModFix/>
          </a:blip>
          <a:stretch>
            <a:fillRect/>
          </a:stretch>
        </p:blipFill>
        <p:spPr>
          <a:xfrm>
            <a:off x="1562496" y="4491163"/>
            <a:ext cx="781249" cy="652334"/>
          </a:xfrm>
          <a:prstGeom prst="rect">
            <a:avLst/>
          </a:prstGeom>
          <a:noFill/>
          <a:ln>
            <a:noFill/>
          </a:ln>
        </p:spPr>
      </p:pic>
      <p:pic>
        <p:nvPicPr>
          <p:cNvPr id="297" name="Google Shape;297;p37"/>
          <p:cNvPicPr preferRelativeResize="0"/>
          <p:nvPr/>
        </p:nvPicPr>
        <p:blipFill>
          <a:blip r:embed="rId7">
            <a:alphaModFix/>
          </a:blip>
          <a:stretch>
            <a:fillRect/>
          </a:stretch>
        </p:blipFill>
        <p:spPr>
          <a:xfrm>
            <a:off x="2343753" y="4476899"/>
            <a:ext cx="832230" cy="666601"/>
          </a:xfrm>
          <a:prstGeom prst="rect">
            <a:avLst/>
          </a:prstGeom>
          <a:noFill/>
          <a:ln>
            <a:noFill/>
          </a:ln>
        </p:spPr>
      </p:pic>
      <p:pic>
        <p:nvPicPr>
          <p:cNvPr id="298" name="Google Shape;298;p37"/>
          <p:cNvPicPr preferRelativeResize="0"/>
          <p:nvPr/>
        </p:nvPicPr>
        <p:blipFill>
          <a:blip r:embed="rId8">
            <a:alphaModFix/>
          </a:blip>
          <a:stretch>
            <a:fillRect/>
          </a:stretch>
        </p:blipFill>
        <p:spPr>
          <a:xfrm>
            <a:off x="3175976" y="4459711"/>
            <a:ext cx="832227" cy="683790"/>
          </a:xfrm>
          <a:prstGeom prst="rect">
            <a:avLst/>
          </a:prstGeom>
          <a:noFill/>
          <a:ln>
            <a:noFill/>
          </a:ln>
        </p:spPr>
      </p:pic>
      <p:pic>
        <p:nvPicPr>
          <p:cNvPr id="299" name="Google Shape;299;p37"/>
          <p:cNvPicPr preferRelativeResize="0"/>
          <p:nvPr/>
        </p:nvPicPr>
        <p:blipFill>
          <a:blip r:embed="rId9">
            <a:alphaModFix/>
          </a:blip>
          <a:stretch>
            <a:fillRect/>
          </a:stretch>
        </p:blipFill>
        <p:spPr>
          <a:xfrm>
            <a:off x="4008202" y="4459700"/>
            <a:ext cx="836832" cy="714224"/>
          </a:xfrm>
          <a:prstGeom prst="rect">
            <a:avLst/>
          </a:prstGeom>
          <a:noFill/>
          <a:ln>
            <a:noFill/>
          </a:ln>
        </p:spPr>
      </p:pic>
      <p:pic>
        <p:nvPicPr>
          <p:cNvPr id="300" name="Google Shape;300;p37"/>
          <p:cNvPicPr preferRelativeResize="0"/>
          <p:nvPr/>
        </p:nvPicPr>
        <p:blipFill>
          <a:blip r:embed="rId10">
            <a:alphaModFix/>
          </a:blip>
          <a:stretch>
            <a:fillRect/>
          </a:stretch>
        </p:blipFill>
        <p:spPr>
          <a:xfrm>
            <a:off x="4840421" y="4476900"/>
            <a:ext cx="680033" cy="666601"/>
          </a:xfrm>
          <a:prstGeom prst="rect">
            <a:avLst/>
          </a:prstGeom>
          <a:noFill/>
          <a:ln>
            <a:noFill/>
          </a:ln>
        </p:spPr>
      </p:pic>
      <p:pic>
        <p:nvPicPr>
          <p:cNvPr id="301" name="Google Shape;301;p37"/>
          <p:cNvPicPr preferRelativeResize="0"/>
          <p:nvPr/>
        </p:nvPicPr>
        <p:blipFill>
          <a:blip r:embed="rId11">
            <a:alphaModFix/>
          </a:blip>
          <a:stretch>
            <a:fillRect/>
          </a:stretch>
        </p:blipFill>
        <p:spPr>
          <a:xfrm>
            <a:off x="7402800" y="3954100"/>
            <a:ext cx="1741196" cy="1189372"/>
          </a:xfrm>
          <a:prstGeom prst="rect">
            <a:avLst/>
          </a:prstGeom>
          <a:noFill/>
          <a:ln>
            <a:noFill/>
          </a:ln>
        </p:spPr>
      </p:pic>
      <p:pic>
        <p:nvPicPr>
          <p:cNvPr id="302" name="Google Shape;302;p37"/>
          <p:cNvPicPr preferRelativeResize="0"/>
          <p:nvPr/>
        </p:nvPicPr>
        <p:blipFill>
          <a:blip r:embed="rId12">
            <a:alphaModFix/>
          </a:blip>
          <a:stretch>
            <a:fillRect/>
          </a:stretch>
        </p:blipFill>
        <p:spPr>
          <a:xfrm>
            <a:off x="2527875" y="2196038"/>
            <a:ext cx="1933195" cy="11893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8"/>
          <p:cNvSpPr txBox="1"/>
          <p:nvPr>
            <p:ph type="title"/>
          </p:nvPr>
        </p:nvSpPr>
        <p:spPr>
          <a:xfrm>
            <a:off x="0" y="-22625"/>
            <a:ext cx="62844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1/11/19</a:t>
            </a:r>
            <a:r>
              <a:rPr lang="en"/>
              <a:t> (unable to attend)</a:t>
            </a:r>
            <a:endParaRPr/>
          </a:p>
        </p:txBody>
      </p:sp>
      <p:sp>
        <p:nvSpPr>
          <p:cNvPr id="308" name="Google Shape;308;p38"/>
          <p:cNvSpPr txBox="1"/>
          <p:nvPr>
            <p:ph idx="1" type="body"/>
          </p:nvPr>
        </p:nvSpPr>
        <p:spPr>
          <a:xfrm>
            <a:off x="0" y="834775"/>
            <a:ext cx="9144000" cy="4091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Primary effort</a:t>
            </a:r>
            <a:r>
              <a:rPr lang="en" sz="1800"/>
              <a:t>: Empty Region Graph study to include a subset of the following:</a:t>
            </a:r>
            <a:endParaRPr sz="1800"/>
          </a:p>
          <a:p>
            <a:pPr indent="-342900" lvl="1" marL="914400" rtl="0" algn="l">
              <a:spcBef>
                <a:spcPts val="0"/>
              </a:spcBef>
              <a:spcAft>
                <a:spcPts val="0"/>
              </a:spcAft>
              <a:buSzPts val="1800"/>
              <a:buChar char="○"/>
            </a:pPr>
            <a:r>
              <a:rPr b="1" lang="en" sz="1800"/>
              <a:t>GPU algorithm</a:t>
            </a:r>
            <a:r>
              <a:rPr lang="en" sz="1800"/>
              <a:t> of strict and relaxed graphs</a:t>
            </a:r>
            <a:endParaRPr sz="1800"/>
          </a:p>
          <a:p>
            <a:pPr indent="-342900" lvl="1" marL="914400" rtl="0" algn="l">
              <a:spcBef>
                <a:spcPts val="0"/>
              </a:spcBef>
              <a:spcAft>
                <a:spcPts val="0"/>
              </a:spcAft>
              <a:buSzPts val="1800"/>
              <a:buChar char="○"/>
            </a:pPr>
            <a:r>
              <a:rPr lang="en" sz="1800"/>
              <a:t>A </a:t>
            </a:r>
            <a:r>
              <a:rPr b="1" lang="en" sz="1800"/>
              <a:t>generalized formulation</a:t>
            </a:r>
            <a:r>
              <a:rPr lang="en" sz="1800"/>
              <a:t> that allows for any symmetric shapes to be used for the empty region using a </a:t>
            </a:r>
            <a:r>
              <a:rPr b="1" lang="en" sz="1800"/>
              <a:t>discretized version</a:t>
            </a:r>
            <a:r>
              <a:rPr lang="en" sz="1800"/>
              <a:t> of the algorithm.</a:t>
            </a:r>
            <a:endParaRPr sz="1800"/>
          </a:p>
          <a:p>
            <a:pPr indent="-342900" lvl="2" marL="1371600" rtl="0" algn="l">
              <a:spcBef>
                <a:spcPts val="0"/>
              </a:spcBef>
              <a:spcAft>
                <a:spcPts val="0"/>
              </a:spcAft>
              <a:buSzPts val="1800"/>
              <a:buChar char="■"/>
            </a:pPr>
            <a:r>
              <a:rPr lang="en" sz="1800"/>
              <a:t>But limit the study to the effects of two parameters, </a:t>
            </a:r>
            <a:r>
              <a:rPr lang="en" sz="1800">
                <a:solidFill>
                  <a:srgbClr val="222222"/>
                </a:solidFill>
                <a:highlight>
                  <a:srgbClr val="FFFFFF"/>
                </a:highlight>
              </a:rPr>
              <a:t>β and p.</a:t>
            </a:r>
            <a:endParaRPr sz="1800"/>
          </a:p>
          <a:p>
            <a:pPr indent="-342900" lvl="1" marL="914400" rtl="0" algn="l">
              <a:spcBef>
                <a:spcPts val="0"/>
              </a:spcBef>
              <a:spcAft>
                <a:spcPts val="0"/>
              </a:spcAft>
              <a:buSzPts val="1800"/>
              <a:buChar char="○"/>
            </a:pPr>
            <a:r>
              <a:rPr lang="en" sz="1800"/>
              <a:t>A </a:t>
            </a:r>
            <a:r>
              <a:rPr b="1" lang="en" sz="1800"/>
              <a:t>k saturation study</a:t>
            </a:r>
            <a:r>
              <a:rPr lang="en" sz="1800"/>
              <a:t> on the appropriate k for various graphs/dimensions/distributions</a:t>
            </a:r>
            <a:endParaRPr sz="1800"/>
          </a:p>
          <a:p>
            <a:pPr indent="-342900" lvl="2" marL="1371600" rtl="0" algn="l">
              <a:spcBef>
                <a:spcPts val="0"/>
              </a:spcBef>
              <a:spcAft>
                <a:spcPts val="0"/>
              </a:spcAft>
              <a:buSzPts val="1800"/>
              <a:buChar char="■"/>
            </a:pPr>
            <a:r>
              <a:rPr lang="en" sz="1800"/>
              <a:t>an extension of what was done for the HDTopology paper to different point distributions and using different versions of the ERG</a:t>
            </a:r>
            <a:endParaRPr sz="1800"/>
          </a:p>
          <a:p>
            <a:pPr indent="-342900" lvl="1" marL="914400" rtl="0" algn="l">
              <a:spcBef>
                <a:spcPts val="0"/>
              </a:spcBef>
              <a:spcAft>
                <a:spcPts val="0"/>
              </a:spcAft>
              <a:buSzPts val="1800"/>
              <a:buChar char="○"/>
            </a:pPr>
            <a:r>
              <a:rPr b="1" lang="en" sz="1800"/>
              <a:t>Probabilistic graph formulation</a:t>
            </a:r>
            <a:r>
              <a:rPr lang="en" sz="1800"/>
              <a:t> and examples of extracted topology</a:t>
            </a:r>
            <a:endParaRPr sz="1800"/>
          </a:p>
          <a:p>
            <a:pPr indent="-342900" lvl="2" marL="1371600" rtl="0" algn="l">
              <a:spcBef>
                <a:spcPts val="0"/>
              </a:spcBef>
              <a:spcAft>
                <a:spcPts val="0"/>
              </a:spcAft>
              <a:buSzPts val="1800"/>
              <a:buChar char="■"/>
            </a:pPr>
            <a:r>
              <a:rPr lang="en" sz="1800"/>
              <a:t>Can an ensemble of topologies reveal a “stable” persistence range?</a:t>
            </a:r>
            <a:endParaRPr sz="1800"/>
          </a:p>
          <a:p>
            <a:pPr indent="-342900" lvl="2" marL="1371600" rtl="0" algn="l">
              <a:spcBef>
                <a:spcPts val="0"/>
              </a:spcBef>
              <a:spcAft>
                <a:spcPts val="0"/>
              </a:spcAft>
              <a:buSzPts val="1800"/>
              <a:buChar char="■"/>
            </a:pPr>
            <a:r>
              <a:rPr lang="en" sz="1800"/>
              <a:t>The GPU algorithm should make the computation of “enough” realizations on moderate data sizes be feasible on commodity hardware</a:t>
            </a:r>
            <a:endParaRPr sz="1800"/>
          </a:p>
          <a:p>
            <a:pPr indent="-342900" lvl="1" marL="914400" rtl="0" algn="l">
              <a:spcBef>
                <a:spcPts val="0"/>
              </a:spcBef>
              <a:spcAft>
                <a:spcPts val="0"/>
              </a:spcAft>
              <a:buSzPts val="1800"/>
              <a:buChar char="○"/>
            </a:pPr>
            <a:r>
              <a:rPr lang="en" sz="1800"/>
              <a:t>Applications of generic ERGs to potentially replace kNN:</a:t>
            </a:r>
            <a:endParaRPr sz="1800"/>
          </a:p>
          <a:p>
            <a:pPr indent="-342900" lvl="2" marL="1371600" rtl="0" algn="l">
              <a:spcBef>
                <a:spcPts val="0"/>
              </a:spcBef>
              <a:spcAft>
                <a:spcPts val="0"/>
              </a:spcAft>
              <a:buSzPts val="1800"/>
              <a:buChar char="■"/>
            </a:pPr>
            <a:r>
              <a:rPr lang="en" sz="1800"/>
              <a:t>Regression/Classification</a:t>
            </a:r>
            <a:endParaRPr sz="1800"/>
          </a:p>
          <a:p>
            <a:pPr indent="-342900" lvl="2" marL="1371600" rtl="0" algn="l">
              <a:spcBef>
                <a:spcPts val="0"/>
              </a:spcBef>
              <a:spcAft>
                <a:spcPts val="0"/>
              </a:spcAft>
              <a:buSzPts val="1800"/>
              <a:buChar char="■"/>
            </a:pPr>
            <a:r>
              <a:rPr lang="en" sz="1800"/>
              <a:t>Decision Boundary Analysis</a:t>
            </a:r>
            <a:endParaRPr sz="1800"/>
          </a:p>
          <a:p>
            <a:pPr indent="-342900" lvl="2" marL="1371600" rtl="0" algn="l">
              <a:spcBef>
                <a:spcPts val="0"/>
              </a:spcBef>
              <a:spcAft>
                <a:spcPts val="0"/>
              </a:spcAft>
              <a:buSzPts val="1800"/>
              <a:buChar char="■"/>
            </a:pPr>
            <a:r>
              <a:rPr lang="en" sz="1800"/>
              <a:t>Other suggestions welcome</a:t>
            </a:r>
            <a:endParaRPr sz="1800"/>
          </a:p>
        </p:txBody>
      </p:sp>
      <p:pic>
        <p:nvPicPr>
          <p:cNvPr id="309" name="Google Shape;309;p38"/>
          <p:cNvPicPr preferRelativeResize="0"/>
          <p:nvPr/>
        </p:nvPicPr>
        <p:blipFill>
          <a:blip r:embed="rId3">
            <a:alphaModFix/>
          </a:blip>
          <a:stretch>
            <a:fillRect/>
          </a:stretch>
        </p:blipFill>
        <p:spPr>
          <a:xfrm>
            <a:off x="-3103400" y="2905350"/>
            <a:ext cx="3103405" cy="2086797"/>
          </a:xfrm>
          <a:prstGeom prst="rect">
            <a:avLst/>
          </a:prstGeom>
          <a:noFill/>
          <a:ln>
            <a:noFill/>
          </a:ln>
        </p:spPr>
      </p:pic>
      <p:cxnSp>
        <p:nvCxnSpPr>
          <p:cNvPr id="310" name="Google Shape;310;p38"/>
          <p:cNvCxnSpPr>
            <a:stCxn id="309" idx="3"/>
          </p:cNvCxnSpPr>
          <p:nvPr/>
        </p:nvCxnSpPr>
        <p:spPr>
          <a:xfrm>
            <a:off x="4" y="3948748"/>
            <a:ext cx="977400" cy="0"/>
          </a:xfrm>
          <a:prstGeom prst="straightConnector1">
            <a:avLst/>
          </a:prstGeom>
          <a:noFill/>
          <a:ln cap="flat" cmpd="sng" w="38100">
            <a:solidFill>
              <a:srgbClr val="000000"/>
            </a:solidFill>
            <a:prstDash val="solid"/>
            <a:round/>
            <a:headEnd len="med" w="med" type="none"/>
            <a:tailEnd len="med" w="med" type="triangle"/>
          </a:ln>
        </p:spPr>
      </p:cxnSp>
      <p:cxnSp>
        <p:nvCxnSpPr>
          <p:cNvPr id="311" name="Google Shape;311;p38"/>
          <p:cNvCxnSpPr/>
          <p:nvPr/>
        </p:nvCxnSpPr>
        <p:spPr>
          <a:xfrm>
            <a:off x="9002700" y="142925"/>
            <a:ext cx="16200" cy="612600"/>
          </a:xfrm>
          <a:prstGeom prst="straightConnector1">
            <a:avLst/>
          </a:prstGeom>
          <a:noFill/>
          <a:ln cap="flat" cmpd="sng" w="38100">
            <a:solidFill>
              <a:srgbClr val="980000"/>
            </a:solidFill>
            <a:prstDash val="solid"/>
            <a:round/>
            <a:headEnd len="med" w="med" type="none"/>
            <a:tailEnd len="med" w="med" type="triangle"/>
          </a:ln>
        </p:spPr>
      </p:cxnSp>
      <p:sp>
        <p:nvSpPr>
          <p:cNvPr id="312" name="Google Shape;312;p38"/>
          <p:cNvSpPr txBox="1"/>
          <p:nvPr/>
        </p:nvSpPr>
        <p:spPr>
          <a:xfrm>
            <a:off x="6208300" y="97325"/>
            <a:ext cx="2718300" cy="612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solidFill>
                  <a:srgbClr val="980000"/>
                </a:solidFill>
              </a:rPr>
              <a:t>Listed in decreasing order of readiness/priority</a:t>
            </a:r>
            <a:endParaRPr>
              <a:solidFill>
                <a:srgbClr val="9800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6" name="Shape 316"/>
        <p:cNvGrpSpPr/>
        <p:nvPr/>
      </p:nvGrpSpPr>
      <p:grpSpPr>
        <a:xfrm>
          <a:off x="0" y="0"/>
          <a:ext cx="0" cy="0"/>
          <a:chOff x="0" y="0"/>
          <a:chExt cx="0" cy="0"/>
        </a:xfrm>
      </p:grpSpPr>
      <p:sp>
        <p:nvSpPr>
          <p:cNvPr id="317" name="Google Shape;317;p39"/>
          <p:cNvSpPr txBox="1"/>
          <p:nvPr>
            <p:ph type="title"/>
          </p:nvPr>
        </p:nvSpPr>
        <p:spPr>
          <a:xfrm>
            <a:off x="0" y="-22625"/>
            <a:ext cx="91440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1/11/19</a:t>
            </a:r>
            <a:r>
              <a:rPr lang="en"/>
              <a:t> (continued)</a:t>
            </a:r>
            <a:endParaRPr/>
          </a:p>
        </p:txBody>
      </p:sp>
      <p:sp>
        <p:nvSpPr>
          <p:cNvPr id="318" name="Google Shape;318;p39"/>
          <p:cNvSpPr txBox="1"/>
          <p:nvPr>
            <p:ph idx="1" type="body"/>
          </p:nvPr>
        </p:nvSpPr>
        <p:spPr>
          <a:xfrm>
            <a:off x="0" y="834775"/>
            <a:ext cx="9144000" cy="430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Supporting work:</a:t>
            </a:r>
            <a:endParaRPr sz="1800"/>
          </a:p>
          <a:p>
            <a:pPr indent="-342900" lvl="0" marL="457200" rtl="0" algn="l">
              <a:spcBef>
                <a:spcPts val="600"/>
              </a:spcBef>
              <a:spcAft>
                <a:spcPts val="0"/>
              </a:spcAft>
              <a:buSzPts val="1800"/>
              <a:buChar char="●"/>
            </a:pPr>
            <a:r>
              <a:rPr lang="en" sz="1800"/>
              <a:t>Yarden: Regulus paper?</a:t>
            </a:r>
            <a:endParaRPr sz="1800"/>
          </a:p>
          <a:p>
            <a:pPr indent="-342900" lvl="0" marL="457200" rtl="0" algn="l">
              <a:spcBef>
                <a:spcPts val="0"/>
              </a:spcBef>
              <a:spcAft>
                <a:spcPts val="0"/>
              </a:spcAft>
              <a:buSzPts val="1800"/>
              <a:buChar char="●"/>
            </a:pPr>
            <a:r>
              <a:rPr lang="en" sz="1800"/>
              <a:t>Zhimin: SpotSDC</a:t>
            </a:r>
            <a:endParaRPr sz="1800"/>
          </a:p>
          <a:p>
            <a:pPr indent="-342900" lvl="0" marL="457200" rtl="0" algn="l">
              <a:spcBef>
                <a:spcPts val="0"/>
              </a:spcBef>
              <a:spcAft>
                <a:spcPts val="0"/>
              </a:spcAft>
              <a:buSzPts val="1800"/>
              <a:buChar char="●"/>
            </a:pPr>
            <a:r>
              <a:rPr lang="en" sz="1800"/>
              <a:t>Di: Possibly something with adaptive sampling?</a:t>
            </a:r>
            <a:endParaRPr sz="1800"/>
          </a:p>
          <a:p>
            <a:pPr indent="-342900" lvl="0" marL="457200" rtl="0" algn="l">
              <a:spcBef>
                <a:spcPts val="0"/>
              </a:spcBef>
              <a:spcAft>
                <a:spcPts val="0"/>
              </a:spcAft>
              <a:buSzPts val="1800"/>
              <a:buChar char="●"/>
            </a:pPr>
            <a:r>
              <a:rPr lang="en" sz="1800"/>
              <a:t>Tushar: uncertain topology</a:t>
            </a:r>
            <a:endParaRPr sz="1800"/>
          </a:p>
          <a:p>
            <a:pPr indent="-342900" lvl="0" marL="457200" rtl="0" algn="l">
              <a:spcBef>
                <a:spcPts val="0"/>
              </a:spcBef>
              <a:spcAft>
                <a:spcPts val="0"/>
              </a:spcAft>
              <a:buSzPts val="1800"/>
              <a:buChar char="●"/>
            </a:pPr>
            <a:r>
              <a:rPr lang="en" sz="1800"/>
              <a:t>Shusen/Timo/Di: Finishing scalable topology paper</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2" name="Shape 322"/>
        <p:cNvGrpSpPr/>
        <p:nvPr/>
      </p:nvGrpSpPr>
      <p:grpSpPr>
        <a:xfrm>
          <a:off x="0" y="0"/>
          <a:ext cx="0" cy="0"/>
          <a:chOff x="0" y="0"/>
          <a:chExt cx="0" cy="0"/>
        </a:xfrm>
      </p:grpSpPr>
      <p:sp>
        <p:nvSpPr>
          <p:cNvPr id="323" name="Google Shape;323;p40"/>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ICSE</a:t>
            </a:r>
            <a:endParaRPr b="1" sz="1800">
              <a:solidFill>
                <a:schemeClr val="dk1"/>
              </a:solidFill>
            </a:endParaRPr>
          </a:p>
          <a:p>
            <a:pPr indent="-311150" lvl="0" marL="457200" rtl="0" algn="l">
              <a:spcBef>
                <a:spcPts val="600"/>
              </a:spcBef>
              <a:spcAft>
                <a:spcPts val="0"/>
              </a:spcAft>
              <a:buClr>
                <a:schemeClr val="dk1"/>
              </a:buClr>
              <a:buSzPts val="1300"/>
              <a:buChar char="●"/>
            </a:pPr>
            <a:r>
              <a:t/>
            </a:r>
            <a:endParaRPr sz="1300">
              <a:solidFill>
                <a:schemeClr val="dk1"/>
              </a:solidFill>
            </a:endParaRPr>
          </a:p>
          <a:p>
            <a:pPr indent="0" lvl="0" marL="0" rtl="0" algn="l">
              <a:spcBef>
                <a:spcPts val="0"/>
              </a:spcBef>
              <a:spcAft>
                <a:spcPts val="0"/>
              </a:spcAft>
              <a:buNone/>
            </a:pPr>
            <a:r>
              <a:rPr b="1" lang="en" sz="1800">
                <a:solidFill>
                  <a:schemeClr val="dk1"/>
                </a:solidFill>
              </a:rPr>
              <a:t>Regulus</a:t>
            </a:r>
            <a:endParaRPr sz="1800">
              <a:solidFill>
                <a:schemeClr val="dk1"/>
              </a:solidFill>
            </a:endParaRPr>
          </a:p>
          <a:p>
            <a:pPr indent="-311150" lvl="0" marL="457200" rtl="0" algn="l">
              <a:spcBef>
                <a:spcPts val="0"/>
              </a:spcBef>
              <a:spcAft>
                <a:spcPts val="0"/>
              </a:spcAft>
              <a:buClr>
                <a:schemeClr val="dk1"/>
              </a:buClr>
              <a:buSzPts val="1300"/>
              <a:buChar char="●"/>
            </a:pPr>
            <a:r>
              <a:t/>
            </a:r>
            <a:endParaRPr sz="1300">
              <a:solidFill>
                <a:schemeClr val="dk1"/>
              </a:solidFill>
            </a:endParaRPr>
          </a:p>
          <a:p>
            <a:pPr indent="0" lvl="0" marL="0" rtl="0" algn="l">
              <a:spcBef>
                <a:spcPts val="600"/>
              </a:spcBef>
              <a:spcAft>
                <a:spcPts val="0"/>
              </a:spcAft>
              <a:buClr>
                <a:srgbClr val="000000"/>
              </a:buClr>
              <a:buSzPts val="1100"/>
              <a:buFont typeface="Arial"/>
              <a:buNone/>
            </a:pPr>
            <a:r>
              <a:rPr b="1" lang="en" sz="1800">
                <a:solidFill>
                  <a:srgbClr val="000000"/>
                </a:solidFill>
              </a:rPr>
              <a:t>ML</a:t>
            </a:r>
            <a:endParaRPr b="1" sz="1800">
              <a:solidFill>
                <a:srgbClr val="000000"/>
              </a:solidFill>
            </a:endParaRPr>
          </a:p>
          <a:p>
            <a:pPr indent="-311150" lvl="0" marL="457200" rtl="0" algn="l">
              <a:spcBef>
                <a:spcPts val="600"/>
              </a:spcBef>
              <a:spcAft>
                <a:spcPts val="0"/>
              </a:spcAft>
              <a:buClr>
                <a:srgbClr val="000000"/>
              </a:buClr>
              <a:buSzPts val="1300"/>
              <a:buChar char="●"/>
            </a:pPr>
            <a:r>
              <a:t/>
            </a:r>
            <a:endParaRPr sz="1300"/>
          </a:p>
          <a:p>
            <a:pPr indent="0" lvl="0" marL="0" rtl="0" algn="l">
              <a:spcBef>
                <a:spcPts val="600"/>
              </a:spcBef>
              <a:spcAft>
                <a:spcPts val="0"/>
              </a:spcAft>
              <a:buNone/>
            </a:pPr>
            <a:r>
              <a:rPr b="1" lang="en" sz="1800">
                <a:solidFill>
                  <a:schemeClr val="dk1"/>
                </a:solidFill>
              </a:rPr>
              <a:t>NGLPy</a:t>
            </a:r>
            <a:endParaRPr b="1" sz="1800">
              <a:solidFill>
                <a:schemeClr val="dk1"/>
              </a:solidFill>
            </a:endParaRPr>
          </a:p>
          <a:p>
            <a:pPr indent="-311150" lvl="0" marL="457200" marR="0" rtl="0" algn="l">
              <a:lnSpc>
                <a:spcPct val="100000"/>
              </a:lnSpc>
              <a:spcBef>
                <a:spcPts val="600"/>
              </a:spcBef>
              <a:spcAft>
                <a:spcPts val="0"/>
              </a:spcAft>
              <a:buClr>
                <a:schemeClr val="dk1"/>
              </a:buClr>
              <a:buSzPts val="1300"/>
              <a:buChar char="●"/>
            </a:pPr>
            <a:r>
              <a:t/>
            </a:r>
            <a:endParaRPr sz="1300">
              <a:solidFill>
                <a:schemeClr val="dk1"/>
              </a:solidFill>
            </a:endParaRPr>
          </a:p>
          <a:p>
            <a:pPr indent="0" lvl="0" marL="0" rtl="0" algn="l">
              <a:spcBef>
                <a:spcPts val="0"/>
              </a:spcBef>
              <a:spcAft>
                <a:spcPts val="0"/>
              </a:spcAft>
              <a:buNone/>
            </a:pPr>
            <a:r>
              <a:rPr b="1" lang="en" sz="1800">
                <a:solidFill>
                  <a:schemeClr val="dk1"/>
                </a:solidFill>
              </a:rPr>
              <a:t>TopoPy</a:t>
            </a:r>
            <a:endParaRPr>
              <a:solidFill>
                <a:schemeClr val="dk1"/>
              </a:solidFill>
            </a:endParaRPr>
          </a:p>
          <a:p>
            <a:pPr indent="-317500" lvl="0" marL="457200" rtl="0" algn="l">
              <a:spcBef>
                <a:spcPts val="600"/>
              </a:spcBef>
              <a:spcAft>
                <a:spcPts val="0"/>
              </a:spcAft>
              <a:buClr>
                <a:schemeClr val="dk1"/>
              </a:buClr>
              <a:buSzPts val="1400"/>
              <a:buChar char="●"/>
            </a:pPr>
            <a:r>
              <a:t/>
            </a:r>
            <a:endParaRPr>
              <a:solidFill>
                <a:schemeClr val="dk1"/>
              </a:solidFill>
            </a:endParaRPr>
          </a:p>
          <a:p>
            <a:pPr indent="0" lvl="0" marL="0" rtl="0" algn="l">
              <a:spcBef>
                <a:spcPts val="600"/>
              </a:spcBef>
              <a:spcAft>
                <a:spcPts val="0"/>
              </a:spcAft>
              <a:buNone/>
            </a:pPr>
            <a:r>
              <a:rPr b="1" lang="en" sz="1800">
                <a:solidFill>
                  <a:schemeClr val="dk1"/>
                </a:solidFill>
              </a:rPr>
              <a:t>In-Depth Engineering</a:t>
            </a:r>
            <a:endParaRPr b="1" sz="1800">
              <a:solidFill>
                <a:schemeClr val="dk1"/>
              </a:solidFill>
            </a:endParaRPr>
          </a:p>
          <a:p>
            <a:pPr indent="-317500" lvl="0" marL="457200" rtl="0" algn="l">
              <a:spcBef>
                <a:spcPts val="600"/>
              </a:spcBef>
              <a:spcAft>
                <a:spcPts val="0"/>
              </a:spcAft>
              <a:buClr>
                <a:schemeClr val="dk1"/>
              </a:buClr>
              <a:buSzPts val="1400"/>
              <a:buChar char="●"/>
            </a:pPr>
            <a:r>
              <a:t/>
            </a:r>
            <a:endParaRPr>
              <a:solidFill>
                <a:schemeClr val="dk1"/>
              </a:solidFill>
            </a:endParaRPr>
          </a:p>
        </p:txBody>
      </p:sp>
      <p:sp>
        <p:nvSpPr>
          <p:cNvPr id="324" name="Google Shape;324;p40"/>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rPr>
              <a:t>ICSE</a:t>
            </a:r>
            <a:endParaRPr b="1" sz="1800">
              <a:solidFill>
                <a:srgbClr val="000000"/>
              </a:solidFill>
            </a:endParaRPr>
          </a:p>
          <a:p>
            <a:pPr indent="-317500" lvl="0" marL="457200" rtl="0" algn="l">
              <a:spcBef>
                <a:spcPts val="0"/>
              </a:spcBef>
              <a:spcAft>
                <a:spcPts val="0"/>
              </a:spcAft>
              <a:buClr>
                <a:srgbClr val="000000"/>
              </a:buClr>
              <a:buSzPts val="1400"/>
              <a:buChar char="●"/>
            </a:pPr>
            <a:r>
              <a:rPr lang="en"/>
              <a:t>Get d3.parcoords.js in jupyter</a:t>
            </a:r>
            <a:endParaRPr/>
          </a:p>
          <a:p>
            <a:pPr indent="-317500" lvl="0" marL="457200" rtl="0" algn="l">
              <a:spcBef>
                <a:spcPts val="0"/>
              </a:spcBef>
              <a:spcAft>
                <a:spcPts val="0"/>
              </a:spcAft>
              <a:buSzPts val="1400"/>
              <a:buChar char="●"/>
            </a:pPr>
            <a:r>
              <a:rPr lang="en"/>
              <a:t>Fix hovering highlight</a:t>
            </a:r>
            <a:endParaRPr/>
          </a:p>
          <a:p>
            <a:pPr indent="0" lvl="0" marL="0" rtl="0" algn="l">
              <a:spcBef>
                <a:spcPts val="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Push new TopoPy interface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Adding sensitivity to the details view</a:t>
            </a:r>
            <a:endParaRPr>
              <a:solidFill>
                <a:srgbClr val="000000"/>
              </a:solidFill>
            </a:endParaRPr>
          </a:p>
          <a:p>
            <a:pPr indent="-317500" lvl="0" marL="457200" rtl="0" algn="l">
              <a:spcBef>
                <a:spcPts val="0"/>
              </a:spcBef>
              <a:spcAft>
                <a:spcPts val="0"/>
              </a:spcAft>
              <a:buSzPts val="1400"/>
              <a:buChar char="●"/>
            </a:pPr>
            <a:r>
              <a:rPr lang="en"/>
              <a:t>Start write-up</a:t>
            </a:r>
            <a:endParaRPr/>
          </a:p>
          <a:p>
            <a:pPr indent="0" lvl="0" marL="0" rtl="0" algn="l">
              <a:spcBef>
                <a:spcPts val="0"/>
              </a:spcBef>
              <a:spcAft>
                <a:spcPts val="0"/>
              </a:spcAft>
              <a:buNone/>
            </a:pPr>
            <a:r>
              <a:rPr b="1" lang="en" sz="1800"/>
              <a:t>TopoPy</a:t>
            </a:r>
            <a:endParaRPr b="1" sz="1800"/>
          </a:p>
          <a:p>
            <a:pPr indent="-317500" lvl="0" marL="457200" rtl="0" algn="l">
              <a:spcBef>
                <a:spcPts val="0"/>
              </a:spcBef>
              <a:spcAft>
                <a:spcPts val="0"/>
              </a:spcAft>
              <a:buSzPts val="1400"/>
              <a:buChar char="●"/>
            </a:pPr>
            <a:r>
              <a:rPr lang="en"/>
              <a:t>Rewrite in pure python as an exercis</a:t>
            </a:r>
            <a:r>
              <a:rPr lang="en" sz="1300"/>
              <a:t>e in vectorizing</a:t>
            </a:r>
            <a:endParaRPr sz="1300"/>
          </a:p>
          <a:p>
            <a:pPr indent="-317500" lvl="0" marL="457200" rtl="0" algn="l">
              <a:spcBef>
                <a:spcPts val="0"/>
              </a:spcBef>
              <a:spcAft>
                <a:spcPts val="0"/>
              </a:spcAft>
              <a:buSzPts val="1400"/>
              <a:buChar char="●"/>
            </a:pPr>
            <a:r>
              <a:rPr lang="en"/>
              <a:t>Attempt to parallelize</a:t>
            </a:r>
            <a:endParaRPr/>
          </a:p>
          <a:p>
            <a:pPr indent="0" lvl="0" marL="0" rtl="0" algn="l">
              <a:spcBef>
                <a:spcPts val="0"/>
              </a:spcBef>
              <a:spcAft>
                <a:spcPts val="0"/>
              </a:spcAft>
              <a:buNone/>
            </a:pPr>
            <a:r>
              <a:rPr b="1" lang="en" sz="1800">
                <a:solidFill>
                  <a:srgbClr val="000000"/>
                </a:solidFill>
              </a:rPr>
              <a:t>NGLPy</a:t>
            </a:r>
            <a:endParaRPr/>
          </a:p>
          <a:p>
            <a:pPr indent="-311150" lvl="0" marL="457200" rtl="0" algn="l">
              <a:spcBef>
                <a:spcPts val="0"/>
              </a:spcBef>
              <a:spcAft>
                <a:spcPts val="0"/>
              </a:spcAft>
              <a:buSzPts val="1300"/>
              <a:buChar char="●"/>
            </a:pPr>
            <a:r>
              <a:rPr lang="en" sz="1300"/>
              <a:t>More KNN graph interfaces with NGLPy</a:t>
            </a:r>
            <a:endParaRPr sz="1300"/>
          </a:p>
          <a:p>
            <a:pPr indent="-311150" lvl="0" marL="457200" rtl="0" algn="l">
              <a:spcBef>
                <a:spcPts val="0"/>
              </a:spcBef>
              <a:spcAft>
                <a:spcPts val="0"/>
              </a:spcAft>
              <a:buSzPts val="1300"/>
              <a:buChar char="●"/>
            </a:pPr>
            <a:r>
              <a:rPr lang="en" sz="1300"/>
              <a:t>Test interface with HDTopology</a:t>
            </a:r>
            <a:endParaRPr sz="1300"/>
          </a:p>
        </p:txBody>
      </p:sp>
      <p:sp>
        <p:nvSpPr>
          <p:cNvPr id="325" name="Google Shape;325;p40"/>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12/28/18</a:t>
            </a:r>
            <a:endParaRPr b="1" sz="3600">
              <a:solidFill>
                <a:srgbClr val="000000"/>
              </a:solidFill>
            </a:endParaRPr>
          </a:p>
        </p:txBody>
      </p:sp>
      <p:cxnSp>
        <p:nvCxnSpPr>
          <p:cNvPr id="326" name="Google Shape;326;p40"/>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327" name="Google Shape;327;p40"/>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328" name="Google Shape;328;p40"/>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329" name="Google Shape;329;p40"/>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41"/>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ICSE</a:t>
            </a:r>
            <a:endParaRPr b="1" sz="1800">
              <a:solidFill>
                <a:schemeClr val="dk1"/>
              </a:solidFill>
            </a:endParaRPr>
          </a:p>
          <a:p>
            <a:pPr indent="-311150" lvl="0" marL="457200" rtl="0" algn="l">
              <a:spcBef>
                <a:spcPts val="600"/>
              </a:spcBef>
              <a:spcAft>
                <a:spcPts val="0"/>
              </a:spcAft>
              <a:buClr>
                <a:schemeClr val="dk1"/>
              </a:buClr>
              <a:buSzPts val="1300"/>
              <a:buChar char="●"/>
            </a:pPr>
            <a:r>
              <a:t/>
            </a:r>
            <a:endParaRPr sz="1300">
              <a:solidFill>
                <a:schemeClr val="dk1"/>
              </a:solidFill>
            </a:endParaRPr>
          </a:p>
          <a:p>
            <a:pPr indent="0" lvl="0" marL="0" rtl="0" algn="l">
              <a:spcBef>
                <a:spcPts val="0"/>
              </a:spcBef>
              <a:spcAft>
                <a:spcPts val="0"/>
              </a:spcAft>
              <a:buNone/>
            </a:pPr>
            <a:r>
              <a:rPr b="1" lang="en" sz="1800">
                <a:solidFill>
                  <a:schemeClr val="dk1"/>
                </a:solidFill>
              </a:rPr>
              <a:t>Regulus</a:t>
            </a:r>
            <a:endParaRPr sz="1800">
              <a:solidFill>
                <a:schemeClr val="dk1"/>
              </a:solidFill>
            </a:endParaRPr>
          </a:p>
          <a:p>
            <a:pPr indent="-311150" lvl="0" marL="457200" rtl="0" algn="l">
              <a:spcBef>
                <a:spcPts val="0"/>
              </a:spcBef>
              <a:spcAft>
                <a:spcPts val="0"/>
              </a:spcAft>
              <a:buClr>
                <a:schemeClr val="dk1"/>
              </a:buClr>
              <a:buSzPts val="1300"/>
              <a:buChar char="●"/>
            </a:pPr>
            <a:r>
              <a:t/>
            </a:r>
            <a:endParaRPr sz="1300">
              <a:solidFill>
                <a:schemeClr val="dk1"/>
              </a:solidFill>
            </a:endParaRPr>
          </a:p>
          <a:p>
            <a:pPr indent="0" lvl="0" marL="0" rtl="0" algn="l">
              <a:spcBef>
                <a:spcPts val="600"/>
              </a:spcBef>
              <a:spcAft>
                <a:spcPts val="0"/>
              </a:spcAft>
              <a:buClr>
                <a:srgbClr val="000000"/>
              </a:buClr>
              <a:buSzPts val="1100"/>
              <a:buFont typeface="Arial"/>
              <a:buNone/>
            </a:pPr>
            <a:r>
              <a:rPr b="1" lang="en" sz="1800">
                <a:solidFill>
                  <a:srgbClr val="000000"/>
                </a:solidFill>
              </a:rPr>
              <a:t>ML</a:t>
            </a:r>
            <a:endParaRPr b="1" sz="1800">
              <a:solidFill>
                <a:srgbClr val="000000"/>
              </a:solidFill>
            </a:endParaRPr>
          </a:p>
          <a:p>
            <a:pPr indent="-311150" lvl="0" marL="457200" rtl="0" algn="l">
              <a:spcBef>
                <a:spcPts val="600"/>
              </a:spcBef>
              <a:spcAft>
                <a:spcPts val="0"/>
              </a:spcAft>
              <a:buClr>
                <a:srgbClr val="000000"/>
              </a:buClr>
              <a:buSzPts val="1300"/>
              <a:buChar char="●"/>
            </a:pPr>
            <a:r>
              <a:t/>
            </a:r>
            <a:endParaRPr sz="1300"/>
          </a:p>
          <a:p>
            <a:pPr indent="0" lvl="0" marL="0" rtl="0" algn="l">
              <a:spcBef>
                <a:spcPts val="600"/>
              </a:spcBef>
              <a:spcAft>
                <a:spcPts val="0"/>
              </a:spcAft>
              <a:buNone/>
            </a:pPr>
            <a:r>
              <a:rPr b="1" lang="en" sz="1800">
                <a:solidFill>
                  <a:schemeClr val="dk1"/>
                </a:solidFill>
              </a:rPr>
              <a:t>NGLPy</a:t>
            </a:r>
            <a:endParaRPr b="1" sz="1800">
              <a:solidFill>
                <a:schemeClr val="dk1"/>
              </a:solidFill>
            </a:endParaRPr>
          </a:p>
          <a:p>
            <a:pPr indent="-311150" lvl="0" marL="457200" marR="0" rtl="0" algn="l">
              <a:lnSpc>
                <a:spcPct val="100000"/>
              </a:lnSpc>
              <a:spcBef>
                <a:spcPts val="600"/>
              </a:spcBef>
              <a:spcAft>
                <a:spcPts val="0"/>
              </a:spcAft>
              <a:buClr>
                <a:schemeClr val="dk1"/>
              </a:buClr>
              <a:buSzPts val="1300"/>
              <a:buChar char="●"/>
            </a:pPr>
            <a:r>
              <a:t/>
            </a:r>
            <a:endParaRPr sz="1300">
              <a:solidFill>
                <a:schemeClr val="dk1"/>
              </a:solidFill>
            </a:endParaRPr>
          </a:p>
          <a:p>
            <a:pPr indent="0" lvl="0" marL="0" rtl="0" algn="l">
              <a:spcBef>
                <a:spcPts val="0"/>
              </a:spcBef>
              <a:spcAft>
                <a:spcPts val="0"/>
              </a:spcAft>
              <a:buNone/>
            </a:pPr>
            <a:r>
              <a:rPr b="1" lang="en" sz="1800">
                <a:solidFill>
                  <a:schemeClr val="dk1"/>
                </a:solidFill>
              </a:rPr>
              <a:t>TopoPy</a:t>
            </a:r>
            <a:endParaRPr>
              <a:solidFill>
                <a:schemeClr val="dk1"/>
              </a:solidFill>
            </a:endParaRPr>
          </a:p>
          <a:p>
            <a:pPr indent="-317500" lvl="0" marL="457200" rtl="0" algn="l">
              <a:spcBef>
                <a:spcPts val="600"/>
              </a:spcBef>
              <a:spcAft>
                <a:spcPts val="0"/>
              </a:spcAft>
              <a:buClr>
                <a:schemeClr val="dk1"/>
              </a:buClr>
              <a:buSzPts val="1400"/>
              <a:buChar char="●"/>
            </a:pPr>
            <a:r>
              <a:t/>
            </a:r>
            <a:endParaRPr>
              <a:solidFill>
                <a:schemeClr val="dk1"/>
              </a:solidFill>
            </a:endParaRPr>
          </a:p>
          <a:p>
            <a:pPr indent="0" lvl="0" marL="0" rtl="0" algn="l">
              <a:spcBef>
                <a:spcPts val="600"/>
              </a:spcBef>
              <a:spcAft>
                <a:spcPts val="0"/>
              </a:spcAft>
              <a:buNone/>
            </a:pPr>
            <a:r>
              <a:rPr b="1" lang="en" sz="1800">
                <a:solidFill>
                  <a:schemeClr val="dk1"/>
                </a:solidFill>
              </a:rPr>
              <a:t>In-Depth Engineering</a:t>
            </a:r>
            <a:endParaRPr b="1" sz="1800">
              <a:solidFill>
                <a:schemeClr val="dk1"/>
              </a:solidFill>
            </a:endParaRPr>
          </a:p>
          <a:p>
            <a:pPr indent="-317500" lvl="0" marL="457200" rtl="0" algn="l">
              <a:spcBef>
                <a:spcPts val="600"/>
              </a:spcBef>
              <a:spcAft>
                <a:spcPts val="0"/>
              </a:spcAft>
              <a:buClr>
                <a:schemeClr val="dk1"/>
              </a:buClr>
              <a:buSzPts val="1400"/>
              <a:buChar char="●"/>
            </a:pPr>
            <a:r>
              <a:t/>
            </a:r>
            <a:endParaRPr>
              <a:solidFill>
                <a:schemeClr val="dk1"/>
              </a:solidFill>
            </a:endParaRPr>
          </a:p>
        </p:txBody>
      </p:sp>
      <p:sp>
        <p:nvSpPr>
          <p:cNvPr id="335" name="Google Shape;335;p41"/>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rPr>
              <a:t>ICSE</a:t>
            </a:r>
            <a:endParaRPr b="1" sz="1800">
              <a:solidFill>
                <a:srgbClr val="000000"/>
              </a:solidFill>
            </a:endParaRPr>
          </a:p>
          <a:p>
            <a:pPr indent="-317500" lvl="0" marL="457200" rtl="0" algn="l">
              <a:spcBef>
                <a:spcPts val="0"/>
              </a:spcBef>
              <a:spcAft>
                <a:spcPts val="0"/>
              </a:spcAft>
              <a:buClr>
                <a:srgbClr val="000000"/>
              </a:buClr>
              <a:buSzPts val="1400"/>
              <a:buChar char="●"/>
            </a:pPr>
            <a:r>
              <a:rPr lang="en"/>
              <a:t>Get d3.parcoords.js in jupyter</a:t>
            </a:r>
            <a:endParaRPr/>
          </a:p>
          <a:p>
            <a:pPr indent="-317500" lvl="0" marL="457200" rtl="0" algn="l">
              <a:spcBef>
                <a:spcPts val="0"/>
              </a:spcBef>
              <a:spcAft>
                <a:spcPts val="0"/>
              </a:spcAft>
              <a:buSzPts val="1400"/>
              <a:buChar char="●"/>
            </a:pPr>
            <a:r>
              <a:rPr lang="en"/>
              <a:t>Fix hovering highlight</a:t>
            </a:r>
            <a:endParaRPr/>
          </a:p>
          <a:p>
            <a:pPr indent="0" lvl="0" marL="0" rtl="0" algn="l">
              <a:spcBef>
                <a:spcPts val="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Push new TopoPy interface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Adding sensitivity to the details view</a:t>
            </a:r>
            <a:endParaRPr>
              <a:solidFill>
                <a:srgbClr val="000000"/>
              </a:solidFill>
            </a:endParaRPr>
          </a:p>
          <a:p>
            <a:pPr indent="-317500" lvl="0" marL="457200" rtl="0" algn="l">
              <a:spcBef>
                <a:spcPts val="0"/>
              </a:spcBef>
              <a:spcAft>
                <a:spcPts val="0"/>
              </a:spcAft>
              <a:buSzPts val="1400"/>
              <a:buChar char="●"/>
            </a:pPr>
            <a:r>
              <a:rPr lang="en"/>
              <a:t>Start write-up</a:t>
            </a:r>
            <a:endParaRPr/>
          </a:p>
          <a:p>
            <a:pPr indent="0" lvl="0" marL="0" rtl="0" algn="l">
              <a:spcBef>
                <a:spcPts val="0"/>
              </a:spcBef>
              <a:spcAft>
                <a:spcPts val="0"/>
              </a:spcAft>
              <a:buNone/>
            </a:pPr>
            <a:r>
              <a:rPr b="1" lang="en" sz="1800"/>
              <a:t>TopoPy</a:t>
            </a:r>
            <a:endParaRPr b="1" sz="1800"/>
          </a:p>
          <a:p>
            <a:pPr indent="-317500" lvl="0" marL="457200" rtl="0" algn="l">
              <a:spcBef>
                <a:spcPts val="0"/>
              </a:spcBef>
              <a:spcAft>
                <a:spcPts val="0"/>
              </a:spcAft>
              <a:buSzPts val="1400"/>
              <a:buChar char="●"/>
            </a:pPr>
            <a:r>
              <a:rPr lang="en"/>
              <a:t>Rewrite in pure python as an exercis</a:t>
            </a:r>
            <a:r>
              <a:rPr lang="en" sz="1300"/>
              <a:t>e in vectorizing</a:t>
            </a:r>
            <a:endParaRPr sz="1300"/>
          </a:p>
          <a:p>
            <a:pPr indent="-317500" lvl="0" marL="457200" rtl="0" algn="l">
              <a:spcBef>
                <a:spcPts val="0"/>
              </a:spcBef>
              <a:spcAft>
                <a:spcPts val="0"/>
              </a:spcAft>
              <a:buSzPts val="1400"/>
              <a:buChar char="●"/>
            </a:pPr>
            <a:r>
              <a:rPr lang="en"/>
              <a:t>Attempt to parallelize</a:t>
            </a:r>
            <a:endParaRPr/>
          </a:p>
          <a:p>
            <a:pPr indent="0" lvl="0" marL="0" rtl="0" algn="l">
              <a:spcBef>
                <a:spcPts val="0"/>
              </a:spcBef>
              <a:spcAft>
                <a:spcPts val="0"/>
              </a:spcAft>
              <a:buNone/>
            </a:pPr>
            <a:r>
              <a:rPr b="1" lang="en" sz="1800">
                <a:solidFill>
                  <a:srgbClr val="000000"/>
                </a:solidFill>
              </a:rPr>
              <a:t>NGLPy</a:t>
            </a:r>
            <a:endParaRPr/>
          </a:p>
          <a:p>
            <a:pPr indent="-311150" lvl="0" marL="457200" rtl="0" algn="l">
              <a:spcBef>
                <a:spcPts val="0"/>
              </a:spcBef>
              <a:spcAft>
                <a:spcPts val="0"/>
              </a:spcAft>
              <a:buSzPts val="1300"/>
              <a:buChar char="●"/>
            </a:pPr>
            <a:r>
              <a:rPr lang="en" sz="1300"/>
              <a:t>More KNN graph interfaces with NGLPy</a:t>
            </a:r>
            <a:endParaRPr sz="1300"/>
          </a:p>
          <a:p>
            <a:pPr indent="-311150" lvl="0" marL="457200" rtl="0" algn="l">
              <a:spcBef>
                <a:spcPts val="0"/>
              </a:spcBef>
              <a:spcAft>
                <a:spcPts val="0"/>
              </a:spcAft>
              <a:buSzPts val="1300"/>
              <a:buChar char="●"/>
            </a:pPr>
            <a:r>
              <a:rPr lang="en" sz="1300"/>
              <a:t>Test interface with HDTopology</a:t>
            </a:r>
            <a:endParaRPr sz="1300"/>
          </a:p>
        </p:txBody>
      </p:sp>
      <p:sp>
        <p:nvSpPr>
          <p:cNvPr id="336" name="Google Shape;336;p41"/>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12/21/18</a:t>
            </a:r>
            <a:endParaRPr b="1" sz="3600">
              <a:solidFill>
                <a:srgbClr val="000000"/>
              </a:solidFill>
            </a:endParaRPr>
          </a:p>
        </p:txBody>
      </p:sp>
      <p:cxnSp>
        <p:nvCxnSpPr>
          <p:cNvPr id="337" name="Google Shape;337;p41"/>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338" name="Google Shape;338;p41"/>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339" name="Google Shape;339;p41"/>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340" name="Google Shape;340;p41"/>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sp>
        <p:nvSpPr>
          <p:cNvPr id="345" name="Google Shape;345;p42"/>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dk1"/>
                </a:solidFill>
              </a:rPr>
              <a:t>ICSE</a:t>
            </a:r>
            <a:endParaRPr b="1" sz="1800">
              <a:solidFill>
                <a:schemeClr val="dk1"/>
              </a:solidFill>
            </a:endParaRPr>
          </a:p>
          <a:p>
            <a:pPr indent="-311150" lvl="0" marL="457200" rtl="0" algn="l">
              <a:spcBef>
                <a:spcPts val="600"/>
              </a:spcBef>
              <a:spcAft>
                <a:spcPts val="0"/>
              </a:spcAft>
              <a:buClr>
                <a:schemeClr val="dk1"/>
              </a:buClr>
              <a:buSzPts val="1300"/>
              <a:buChar char="●"/>
            </a:pPr>
            <a:r>
              <a:rPr lang="en" sz="1300">
                <a:solidFill>
                  <a:schemeClr val="dk1"/>
                </a:solidFill>
              </a:rPr>
              <a:t>Higher-level API</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2D Scatterplot projections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Adding tooltips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Axis labels on leftmost axis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Dimensional histograms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3D Boiler Tower representation linked to tooltip display</a:t>
            </a:r>
            <a:endParaRPr sz="1300">
              <a:solidFill>
                <a:schemeClr val="dk1"/>
              </a:solidFill>
            </a:endParaRPr>
          </a:p>
          <a:p>
            <a:pPr indent="0" lvl="0" marL="457200" rtl="0" algn="l">
              <a:spcBef>
                <a:spcPts val="600"/>
              </a:spcBef>
              <a:spcAft>
                <a:spcPts val="0"/>
              </a:spcAft>
              <a:buClr>
                <a:srgbClr val="000000"/>
              </a:buClr>
              <a:buSzPts val="1100"/>
              <a:buFont typeface="Arial"/>
              <a:buNone/>
            </a:pPr>
            <a:r>
              <a:t/>
            </a:r>
            <a:endParaRPr sz="1300">
              <a:solidFill>
                <a:schemeClr val="dk1"/>
              </a:solidFill>
            </a:endParaRPr>
          </a:p>
          <a:p>
            <a:pPr indent="0" lvl="0" marL="0" rtl="0" algn="l">
              <a:spcBef>
                <a:spcPts val="0"/>
              </a:spcBef>
              <a:spcAft>
                <a:spcPts val="0"/>
              </a:spcAft>
              <a:buClr>
                <a:srgbClr val="000000"/>
              </a:buClr>
              <a:buSzPts val="1100"/>
              <a:buFont typeface="Arial"/>
              <a:buNone/>
            </a:pPr>
            <a:r>
              <a:rPr b="1" lang="en" sz="1800">
                <a:solidFill>
                  <a:schemeClr val="dk1"/>
                </a:solidFill>
              </a:rPr>
              <a:t>Regulus</a:t>
            </a:r>
            <a:endParaRPr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 ] A visual representation of stepwise fitness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 Metrics to describe size/shape of partition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 Model fitting with weighted points</a:t>
            </a:r>
            <a:endParaRPr>
              <a:solidFill>
                <a:schemeClr val="dk1"/>
              </a:solidFill>
            </a:endParaRPr>
          </a:p>
          <a:p>
            <a:pPr indent="0" lvl="0" marL="457200" rtl="0" algn="l">
              <a:spcBef>
                <a:spcPts val="600"/>
              </a:spcBef>
              <a:spcAft>
                <a:spcPts val="0"/>
              </a:spcAft>
              <a:buClr>
                <a:srgbClr val="000000"/>
              </a:buClr>
              <a:buSzPts val="1100"/>
              <a:buFont typeface="Arial"/>
              <a:buNone/>
            </a:pPr>
            <a:r>
              <a:t/>
            </a:r>
            <a:endParaRPr sz="1300">
              <a:solidFill>
                <a:schemeClr val="dk1"/>
              </a:solidFill>
            </a:endParaRPr>
          </a:p>
          <a:p>
            <a:pPr indent="0" lvl="0" marL="0" rtl="0" algn="l">
              <a:spcBef>
                <a:spcPts val="0"/>
              </a:spcBef>
              <a:spcAft>
                <a:spcPts val="0"/>
              </a:spcAft>
              <a:buClr>
                <a:srgbClr val="000000"/>
              </a:buClr>
              <a:buSzPts val="1100"/>
              <a:buFont typeface="Arial"/>
              <a:buNone/>
            </a:pPr>
            <a:r>
              <a:rPr b="1" lang="en" sz="1800">
                <a:solidFill>
                  <a:schemeClr val="dk1"/>
                </a:solidFill>
              </a:rPr>
              <a:t>NGLCu</a:t>
            </a:r>
            <a:endParaRPr>
              <a:solidFill>
                <a:schemeClr val="dk1"/>
              </a:solidFill>
            </a:endParaRPr>
          </a:p>
          <a:p>
            <a:pPr indent="-317500" lvl="0" marL="457200" rtl="0" algn="l">
              <a:spcBef>
                <a:spcPts val="600"/>
              </a:spcBef>
              <a:spcAft>
                <a:spcPts val="0"/>
              </a:spcAft>
              <a:buClr>
                <a:schemeClr val="dk1"/>
              </a:buClr>
              <a:buSzPts val="1400"/>
              <a:buChar char="●"/>
            </a:pPr>
            <a:r>
              <a:rPr lang="en">
                <a:solidFill>
                  <a:schemeClr val="dk1"/>
                </a:solidFill>
              </a:rPr>
              <a:t>Abstract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Setup tests</a:t>
            </a:r>
            <a:endParaRPr b="1" sz="1800">
              <a:solidFill>
                <a:schemeClr val="dk1"/>
              </a:solidFill>
            </a:endParaRPr>
          </a:p>
        </p:txBody>
      </p:sp>
      <p:sp>
        <p:nvSpPr>
          <p:cNvPr id="346" name="Google Shape;346;p42"/>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rPr>
              <a:t>ICSE</a:t>
            </a:r>
            <a:endParaRPr b="1" sz="1800">
              <a:solidFill>
                <a:srgbClr val="000000"/>
              </a:solidFill>
            </a:endParaRPr>
          </a:p>
          <a:p>
            <a:pPr indent="-317500" lvl="0" marL="457200" rtl="0" algn="l">
              <a:spcBef>
                <a:spcPts val="0"/>
              </a:spcBef>
              <a:spcAft>
                <a:spcPts val="0"/>
              </a:spcAft>
              <a:buClr>
                <a:srgbClr val="000000"/>
              </a:buClr>
              <a:buSzPts val="1400"/>
              <a:buChar char="●"/>
            </a:pPr>
            <a:r>
              <a:rPr lang="en"/>
              <a:t>Get d3.parcoords.js in jupyter</a:t>
            </a:r>
            <a:endParaRPr/>
          </a:p>
          <a:p>
            <a:pPr indent="-317500" lvl="0" marL="457200" rtl="0" algn="l">
              <a:spcBef>
                <a:spcPts val="0"/>
              </a:spcBef>
              <a:spcAft>
                <a:spcPts val="0"/>
              </a:spcAft>
              <a:buSzPts val="1400"/>
              <a:buChar char="●"/>
            </a:pPr>
            <a:r>
              <a:rPr lang="en"/>
              <a:t>Fix hovering highlight</a:t>
            </a:r>
            <a:endParaRPr/>
          </a:p>
          <a:p>
            <a:pPr indent="0" lvl="0" marL="0" rtl="0" algn="l">
              <a:spcBef>
                <a:spcPts val="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Push new TopoPy interface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Adding sensitivity to the details view</a:t>
            </a:r>
            <a:endParaRPr>
              <a:solidFill>
                <a:srgbClr val="000000"/>
              </a:solidFill>
            </a:endParaRPr>
          </a:p>
          <a:p>
            <a:pPr indent="-317500" lvl="0" marL="457200" rtl="0" algn="l">
              <a:spcBef>
                <a:spcPts val="0"/>
              </a:spcBef>
              <a:spcAft>
                <a:spcPts val="0"/>
              </a:spcAft>
              <a:buSzPts val="1400"/>
              <a:buChar char="●"/>
            </a:pPr>
            <a:r>
              <a:rPr lang="en"/>
              <a:t>Start write-up</a:t>
            </a:r>
            <a:endParaRPr/>
          </a:p>
          <a:p>
            <a:pPr indent="0" lvl="0" marL="0" rtl="0" algn="l">
              <a:spcBef>
                <a:spcPts val="0"/>
              </a:spcBef>
              <a:spcAft>
                <a:spcPts val="0"/>
              </a:spcAft>
              <a:buNone/>
            </a:pPr>
            <a:r>
              <a:rPr b="1" lang="en" sz="1800"/>
              <a:t>TopoPy</a:t>
            </a:r>
            <a:endParaRPr b="1" sz="1800"/>
          </a:p>
          <a:p>
            <a:pPr indent="-317500" lvl="0" marL="457200" rtl="0" algn="l">
              <a:spcBef>
                <a:spcPts val="0"/>
              </a:spcBef>
              <a:spcAft>
                <a:spcPts val="0"/>
              </a:spcAft>
              <a:buSzPts val="1400"/>
              <a:buChar char="●"/>
            </a:pPr>
            <a:r>
              <a:rPr lang="en"/>
              <a:t>Rewrite in pure python as an exercis</a:t>
            </a:r>
            <a:r>
              <a:rPr lang="en" sz="1300"/>
              <a:t>e in vectorizing</a:t>
            </a:r>
            <a:endParaRPr sz="1300"/>
          </a:p>
          <a:p>
            <a:pPr indent="-317500" lvl="0" marL="457200" rtl="0" algn="l">
              <a:spcBef>
                <a:spcPts val="0"/>
              </a:spcBef>
              <a:spcAft>
                <a:spcPts val="0"/>
              </a:spcAft>
              <a:buSzPts val="1400"/>
              <a:buChar char="●"/>
            </a:pPr>
            <a:r>
              <a:rPr lang="en"/>
              <a:t>Attempt to parallelize</a:t>
            </a:r>
            <a:endParaRPr/>
          </a:p>
          <a:p>
            <a:pPr indent="0" lvl="0" marL="0" rtl="0" algn="l">
              <a:spcBef>
                <a:spcPts val="0"/>
              </a:spcBef>
              <a:spcAft>
                <a:spcPts val="0"/>
              </a:spcAft>
              <a:buNone/>
            </a:pPr>
            <a:r>
              <a:rPr b="1" lang="en" sz="1800">
                <a:solidFill>
                  <a:srgbClr val="000000"/>
                </a:solidFill>
              </a:rPr>
              <a:t>NGLPy</a:t>
            </a:r>
            <a:endParaRPr/>
          </a:p>
          <a:p>
            <a:pPr indent="-311150" lvl="0" marL="457200" rtl="0" algn="l">
              <a:spcBef>
                <a:spcPts val="0"/>
              </a:spcBef>
              <a:spcAft>
                <a:spcPts val="0"/>
              </a:spcAft>
              <a:buSzPts val="1300"/>
              <a:buChar char="●"/>
            </a:pPr>
            <a:r>
              <a:rPr lang="en" sz="1300"/>
              <a:t>More KNN graph interfaces with NGLPy</a:t>
            </a:r>
            <a:endParaRPr sz="1300"/>
          </a:p>
          <a:p>
            <a:pPr indent="-311150" lvl="0" marL="457200" rtl="0" algn="l">
              <a:spcBef>
                <a:spcPts val="0"/>
              </a:spcBef>
              <a:spcAft>
                <a:spcPts val="0"/>
              </a:spcAft>
              <a:buSzPts val="1300"/>
              <a:buChar char="●"/>
            </a:pPr>
            <a:r>
              <a:rPr lang="en" sz="1300"/>
              <a:t>Test interface with HDTopology</a:t>
            </a:r>
            <a:endParaRPr sz="1300"/>
          </a:p>
        </p:txBody>
      </p:sp>
      <p:sp>
        <p:nvSpPr>
          <p:cNvPr id="347" name="Google Shape;347;p42"/>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12/14/18</a:t>
            </a:r>
            <a:endParaRPr b="1" sz="3600">
              <a:solidFill>
                <a:srgbClr val="000000"/>
              </a:solidFill>
            </a:endParaRPr>
          </a:p>
        </p:txBody>
      </p:sp>
      <p:cxnSp>
        <p:nvCxnSpPr>
          <p:cNvPr id="348" name="Google Shape;348;p42"/>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349" name="Google Shape;349;p42"/>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350" name="Google Shape;350;p42"/>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351" name="Google Shape;351;p42"/>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43"/>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Writing papers:</a:t>
            </a:r>
            <a:endParaRPr/>
          </a:p>
          <a:p>
            <a:pPr indent="-317500" lvl="1" marL="742950" rtl="0" algn="l">
              <a:spcBef>
                <a:spcPts val="0"/>
              </a:spcBef>
              <a:spcAft>
                <a:spcPts val="0"/>
              </a:spcAft>
              <a:buSzPts val="1400"/>
              <a:buChar char="○"/>
            </a:pPr>
            <a:r>
              <a:rPr lang="en"/>
              <a:t>Scalable Topology</a:t>
            </a:r>
            <a:endParaRPr/>
          </a:p>
          <a:p>
            <a:pPr indent="-317500" lvl="1" marL="742950" rtl="0" algn="l">
              <a:spcBef>
                <a:spcPts val="0"/>
              </a:spcBef>
              <a:spcAft>
                <a:spcPts val="0"/>
              </a:spcAft>
              <a:buSzPts val="1400"/>
              <a:buChar char="○"/>
            </a:pPr>
            <a:r>
              <a:rPr lang="en"/>
              <a:t>SpotSDC</a:t>
            </a:r>
            <a:endParaRPr/>
          </a:p>
          <a:p>
            <a:pPr indent="-317500" lvl="1" marL="742950" rtl="0" algn="l">
              <a:spcBef>
                <a:spcPts val="0"/>
              </a:spcBef>
              <a:spcAft>
                <a:spcPts val="0"/>
              </a:spcAft>
              <a:buSzPts val="1400"/>
              <a:buChar char="○"/>
            </a:pPr>
            <a:r>
              <a:rPr lang="en"/>
              <a:t>Uncertainty paper </a:t>
            </a:r>
            <a:r>
              <a:rPr lang="en"/>
              <a:t>w/ </a:t>
            </a:r>
            <a:r>
              <a:rPr lang="en"/>
              <a:t>Tushar </a:t>
            </a:r>
            <a:r>
              <a:rPr lang="en" sz="1200"/>
              <a:t>(unlikely to finish)</a:t>
            </a:r>
            <a:endParaRPr sz="1200"/>
          </a:p>
          <a:p>
            <a:pPr indent="-317500" lvl="0" marL="457200" rtl="0" algn="l">
              <a:spcBef>
                <a:spcPts val="0"/>
              </a:spcBef>
              <a:spcAft>
                <a:spcPts val="0"/>
              </a:spcAft>
              <a:buSzPts val="1400"/>
              <a:buChar char="●"/>
            </a:pPr>
            <a:r>
              <a:rPr lang="en"/>
              <a:t>Continue with graph experiments</a:t>
            </a:r>
            <a:endParaRPr/>
          </a:p>
          <a:p>
            <a:pPr indent="-317500" lvl="0" marL="457200" rtl="0" algn="l">
              <a:spcBef>
                <a:spcPts val="0"/>
              </a:spcBef>
              <a:spcAft>
                <a:spcPts val="0"/>
              </a:spcAft>
              <a:buSzPts val="1400"/>
              <a:buChar char="●"/>
            </a:pPr>
            <a:r>
              <a:rPr lang="en"/>
              <a:t>Talk to Sean/Phil from ICSE</a:t>
            </a:r>
            <a:endParaRPr/>
          </a:p>
          <a:p>
            <a:pPr indent="-317500" lvl="0" marL="457200" rtl="0" algn="l">
              <a:spcBef>
                <a:spcPts val="0"/>
              </a:spcBef>
              <a:spcAft>
                <a:spcPts val="0"/>
              </a:spcAft>
              <a:buSzPts val="1400"/>
              <a:buChar char="●"/>
            </a:pPr>
            <a:r>
              <a:rPr lang="en"/>
              <a:t>Continue discussions with Yarden on Regulus</a:t>
            </a:r>
            <a:endParaRPr/>
          </a:p>
          <a:p>
            <a:pPr indent="-317500" lvl="1" marL="742950" rtl="0" algn="l">
              <a:spcBef>
                <a:spcPts val="0"/>
              </a:spcBef>
              <a:spcAft>
                <a:spcPts val="0"/>
              </a:spcAft>
              <a:buSzPts val="1400"/>
              <a:buChar char="○"/>
            </a:pPr>
            <a:r>
              <a:rPr lang="en"/>
              <a:t>Possibly start trying out a lot of what we have been talking about</a:t>
            </a:r>
            <a:endParaRPr/>
          </a:p>
          <a:p>
            <a:pPr indent="-317500" lvl="0" marL="457200" rtl="0" algn="l">
              <a:spcBef>
                <a:spcPts val="0"/>
              </a:spcBef>
              <a:spcAft>
                <a:spcPts val="0"/>
              </a:spcAft>
              <a:buSzPts val="1400"/>
              <a:buChar char="●"/>
            </a:pPr>
            <a:r>
              <a:rPr lang="en"/>
              <a:t>KNN queries vs. KNN graph</a:t>
            </a:r>
            <a:endParaRPr/>
          </a:p>
        </p:txBody>
      </p:sp>
      <p:sp>
        <p:nvSpPr>
          <p:cNvPr id="357" name="Google Shape;357;p43"/>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Scalable Topology:</a:t>
            </a:r>
            <a:endParaRPr b="1" sz="1800">
              <a:solidFill>
                <a:schemeClr val="dk1"/>
              </a:solidFill>
            </a:endParaRPr>
          </a:p>
          <a:p>
            <a:pPr indent="-311150" lvl="0" marL="457200" rtl="0" algn="l">
              <a:spcBef>
                <a:spcPts val="600"/>
              </a:spcBef>
              <a:spcAft>
                <a:spcPts val="0"/>
              </a:spcAft>
              <a:buClr>
                <a:schemeClr val="dk1"/>
              </a:buClr>
              <a:buSzPts val="1300"/>
              <a:buChar char="●"/>
            </a:pPr>
            <a:r>
              <a:rPr lang="en" sz="1300">
                <a:solidFill>
                  <a:schemeClr val="dk1"/>
                </a:solidFill>
              </a:rPr>
              <a:t>Drastic improvements in NGLCu performance:</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Switched </a:t>
            </a:r>
            <a:r>
              <a:rPr lang="en" sz="1300">
                <a:solidFill>
                  <a:schemeClr val="dk1"/>
                </a:solidFill>
                <a:latin typeface="Courier New"/>
                <a:ea typeface="Courier New"/>
                <a:cs typeface="Courier New"/>
                <a:sym typeface="Courier New"/>
              </a:rPr>
              <a:t>set</a:t>
            </a:r>
            <a:r>
              <a:rPr lang="en" sz="1300">
                <a:solidFill>
                  <a:schemeClr val="dk1"/>
                </a:solidFill>
              </a:rPr>
              <a:t> to </a:t>
            </a:r>
            <a:r>
              <a:rPr lang="en" sz="1300">
                <a:solidFill>
                  <a:schemeClr val="dk1"/>
                </a:solidFill>
                <a:latin typeface="Courier New"/>
                <a:ea typeface="Courier New"/>
                <a:cs typeface="Courier New"/>
                <a:sym typeface="Courier New"/>
              </a:rPr>
              <a:t>unordered_set</a:t>
            </a:r>
            <a:r>
              <a:rPr lang="en" sz="1300">
                <a:solidFill>
                  <a:schemeClr val="dk1"/>
                </a:solidFill>
              </a:rPr>
              <a:t> (Thanks Di)</a:t>
            </a:r>
            <a:endParaRPr sz="1300">
              <a:solidFill>
                <a:schemeClr val="dk1"/>
              </a:solidFill>
            </a:endParaRPr>
          </a:p>
          <a:p>
            <a:pPr indent="-311150" lvl="1" marL="914400" rtl="0" algn="l">
              <a:spcBef>
                <a:spcPts val="0"/>
              </a:spcBef>
              <a:spcAft>
                <a:spcPts val="0"/>
              </a:spcAft>
              <a:buClr>
                <a:schemeClr val="dk1"/>
              </a:buClr>
              <a:buSzPts val="1300"/>
              <a:buChar char="○"/>
            </a:pPr>
            <a:r>
              <a:rPr lang="en">
                <a:solidFill>
                  <a:schemeClr val="dk1"/>
                </a:solidFill>
              </a:rPr>
              <a:t>Got FAISS-GPU and FLANN-OMP working</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FLANN-OMP offers good scalability/stability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Setting up on shared SCI resources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Writing some background for topology/geometry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Performing k saturation tests: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At what value of k do I stop getting new edges for my relaxed, symmetric Gabriel graph?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Computing statistics on the graph</a:t>
            </a:r>
            <a:endParaRPr>
              <a:solidFill>
                <a:schemeClr val="dk1"/>
              </a:solidFill>
            </a:endParaRPr>
          </a:p>
          <a:p>
            <a:pPr indent="0" lvl="0" marL="0" rtl="0" algn="l">
              <a:spcBef>
                <a:spcPts val="600"/>
              </a:spcBef>
              <a:spcAft>
                <a:spcPts val="0"/>
              </a:spcAft>
              <a:buNone/>
            </a:pPr>
            <a:r>
              <a:t/>
            </a:r>
            <a:endParaRPr>
              <a:solidFill>
                <a:schemeClr val="dk1"/>
              </a:solidFill>
            </a:endParaRPr>
          </a:p>
          <a:p>
            <a:pPr indent="0" lvl="0" marL="0" rtl="0" algn="l">
              <a:spcBef>
                <a:spcPts val="600"/>
              </a:spcBef>
              <a:spcAft>
                <a:spcPts val="0"/>
              </a:spcAft>
              <a:buNone/>
            </a:pPr>
            <a:r>
              <a:rPr b="1" lang="en" sz="1800">
                <a:solidFill>
                  <a:schemeClr val="dk1"/>
                </a:solidFill>
              </a:rPr>
              <a:t>Miscellaneous</a:t>
            </a:r>
            <a:endParaRPr b="1" sz="1800">
              <a:solidFill>
                <a:schemeClr val="dk1"/>
              </a:solidFill>
            </a:endParaRPr>
          </a:p>
          <a:p>
            <a:pPr indent="-317500" lvl="0" marL="457200" rtl="0" algn="l">
              <a:spcBef>
                <a:spcPts val="600"/>
              </a:spcBef>
              <a:spcAft>
                <a:spcPts val="0"/>
              </a:spcAft>
              <a:buClr>
                <a:schemeClr val="dk1"/>
              </a:buClr>
              <a:buSzPts val="1400"/>
              <a:buChar char="●"/>
            </a:pPr>
            <a:r>
              <a:rPr lang="en">
                <a:solidFill>
                  <a:schemeClr val="dk1"/>
                </a:solidFill>
              </a:rPr>
              <a:t>SpotSDC paper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Tushar: Uncertain MC</a:t>
            </a:r>
            <a:endParaRPr>
              <a:solidFill>
                <a:schemeClr val="dk1"/>
              </a:solidFill>
            </a:endParaRPr>
          </a:p>
          <a:p>
            <a:pPr indent="0" lvl="0" marL="457200" rtl="0" algn="l">
              <a:spcBef>
                <a:spcPts val="600"/>
              </a:spcBef>
              <a:spcAft>
                <a:spcPts val="0"/>
              </a:spcAft>
              <a:buNone/>
            </a:pPr>
            <a:r>
              <a:t/>
            </a:r>
            <a:endParaRPr>
              <a:solidFill>
                <a:schemeClr val="dk1"/>
              </a:solidFill>
            </a:endParaRPr>
          </a:p>
        </p:txBody>
      </p:sp>
      <p:sp>
        <p:nvSpPr>
          <p:cNvPr id="358" name="Google Shape;358;p43"/>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12/7/18</a:t>
            </a:r>
            <a:endParaRPr b="1" sz="3600">
              <a:solidFill>
                <a:srgbClr val="000000"/>
              </a:solidFill>
            </a:endParaRPr>
          </a:p>
        </p:txBody>
      </p:sp>
      <p:cxnSp>
        <p:nvCxnSpPr>
          <p:cNvPr id="359" name="Google Shape;359;p43"/>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360" name="Google Shape;360;p43"/>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361" name="Google Shape;361;p43"/>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362" name="Google Shape;362;p43"/>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pic>
        <p:nvPicPr>
          <p:cNvPr id="363" name="Google Shape;363;p43"/>
          <p:cNvPicPr preferRelativeResize="0"/>
          <p:nvPr/>
        </p:nvPicPr>
        <p:blipFill rotWithShape="1">
          <a:blip r:embed="rId3">
            <a:alphaModFix/>
          </a:blip>
          <a:srcRect b="3913" l="2004" r="7292" t="6109"/>
          <a:stretch/>
        </p:blipFill>
        <p:spPr>
          <a:xfrm>
            <a:off x="7296599" y="3790049"/>
            <a:ext cx="1859994" cy="1383878"/>
          </a:xfrm>
          <a:prstGeom prst="rect">
            <a:avLst/>
          </a:prstGeom>
          <a:noFill/>
          <a:ln>
            <a:noFill/>
          </a:ln>
        </p:spPr>
      </p:pic>
      <p:cxnSp>
        <p:nvCxnSpPr>
          <p:cNvPr id="364" name="Google Shape;364;p43"/>
          <p:cNvCxnSpPr/>
          <p:nvPr/>
        </p:nvCxnSpPr>
        <p:spPr>
          <a:xfrm>
            <a:off x="6829425" y="3059900"/>
            <a:ext cx="1406100" cy="731700"/>
          </a:xfrm>
          <a:prstGeom prst="straightConnector1">
            <a:avLst/>
          </a:prstGeom>
          <a:noFill/>
          <a:ln cap="flat" cmpd="sng" w="28575">
            <a:solidFill>
              <a:schemeClr val="dk2"/>
            </a:solidFill>
            <a:prstDash val="dash"/>
            <a:round/>
            <a:headEnd len="med" w="med" type="none"/>
            <a:tailEnd len="med" w="med" type="none"/>
          </a:ln>
        </p:spPr>
      </p:cxnSp>
      <p:cxnSp>
        <p:nvCxnSpPr>
          <p:cNvPr id="365" name="Google Shape;365;p43"/>
          <p:cNvCxnSpPr/>
          <p:nvPr/>
        </p:nvCxnSpPr>
        <p:spPr>
          <a:xfrm flipH="1" rot="10800000">
            <a:off x="6828225" y="4316150"/>
            <a:ext cx="1404000" cy="286800"/>
          </a:xfrm>
          <a:prstGeom prst="straightConnector1">
            <a:avLst/>
          </a:prstGeom>
          <a:noFill/>
          <a:ln cap="flat" cmpd="sng" w="28575">
            <a:solidFill>
              <a:schemeClr val="dk2"/>
            </a:solidFill>
            <a:prstDash val="dash"/>
            <a:round/>
            <a:headEnd len="med" w="med" type="none"/>
            <a:tailEnd len="med" w="med" type="none"/>
          </a:ln>
        </p:spPr>
      </p:cxnSp>
      <p:cxnSp>
        <p:nvCxnSpPr>
          <p:cNvPr id="366" name="Google Shape;366;p43"/>
          <p:cNvCxnSpPr/>
          <p:nvPr/>
        </p:nvCxnSpPr>
        <p:spPr>
          <a:xfrm>
            <a:off x="4639875" y="3059900"/>
            <a:ext cx="2662200" cy="729600"/>
          </a:xfrm>
          <a:prstGeom prst="straightConnector1">
            <a:avLst/>
          </a:prstGeom>
          <a:noFill/>
          <a:ln cap="flat" cmpd="sng" w="28575">
            <a:solidFill>
              <a:schemeClr val="dk2"/>
            </a:solidFill>
            <a:prstDash val="dash"/>
            <a:round/>
            <a:headEnd len="med" w="med" type="none"/>
            <a:tailEnd len="med" w="med" type="none"/>
          </a:ln>
        </p:spPr>
      </p:cxnSp>
      <p:cxnSp>
        <p:nvCxnSpPr>
          <p:cNvPr id="367" name="Google Shape;367;p43"/>
          <p:cNvCxnSpPr/>
          <p:nvPr/>
        </p:nvCxnSpPr>
        <p:spPr>
          <a:xfrm flipH="1" rot="10800000">
            <a:off x="4635100" y="4315900"/>
            <a:ext cx="2666400" cy="281100"/>
          </a:xfrm>
          <a:prstGeom prst="straightConnector1">
            <a:avLst/>
          </a:prstGeom>
          <a:noFill/>
          <a:ln cap="flat" cmpd="sng" w="28575">
            <a:solidFill>
              <a:schemeClr val="dk2"/>
            </a:solidFill>
            <a:prstDash val="dash"/>
            <a:round/>
            <a:headEnd len="med" w="med" type="none"/>
            <a:tailEnd len="med" w="med" type="none"/>
          </a:ln>
        </p:spPr>
      </p:cxnSp>
      <p:sp>
        <p:nvSpPr>
          <p:cNvPr id="368" name="Google Shape;368;p43"/>
          <p:cNvSpPr/>
          <p:nvPr/>
        </p:nvSpPr>
        <p:spPr>
          <a:xfrm>
            <a:off x="7299725" y="3790050"/>
            <a:ext cx="934500" cy="526200"/>
          </a:xfrm>
          <a:prstGeom prst="rect">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 name="Google Shape;369;p43"/>
          <p:cNvPicPr preferRelativeResize="0"/>
          <p:nvPr/>
        </p:nvPicPr>
        <p:blipFill rotWithShape="1">
          <a:blip r:embed="rId3">
            <a:alphaModFix/>
          </a:blip>
          <a:srcRect b="63666" l="11347" r="56495" t="6108"/>
          <a:stretch/>
        </p:blipFill>
        <p:spPr>
          <a:xfrm>
            <a:off x="4635125" y="3055400"/>
            <a:ext cx="2192973" cy="1545974"/>
          </a:xfrm>
          <a:prstGeom prst="rect">
            <a:avLst/>
          </a:prstGeom>
          <a:noFill/>
          <a:ln>
            <a:noFill/>
          </a:ln>
        </p:spPr>
      </p:pic>
      <p:cxnSp>
        <p:nvCxnSpPr>
          <p:cNvPr id="370" name="Google Shape;370;p43"/>
          <p:cNvCxnSpPr/>
          <p:nvPr/>
        </p:nvCxnSpPr>
        <p:spPr>
          <a:xfrm flipH="1" rot="10800000">
            <a:off x="3289450" y="3428900"/>
            <a:ext cx="1196100" cy="30000"/>
          </a:xfrm>
          <a:prstGeom prst="straightConnector1">
            <a:avLst/>
          </a:prstGeom>
          <a:noFill/>
          <a:ln cap="flat" cmpd="sng" w="28575">
            <a:solidFill>
              <a:schemeClr val="dk2"/>
            </a:solidFill>
            <a:prstDash val="solid"/>
            <a:round/>
            <a:headEnd len="med" w="med" type="none"/>
            <a:tailEnd len="med" w="med" type="triangle"/>
          </a:ln>
        </p:spPr>
      </p:cxnSp>
      <p:pic>
        <p:nvPicPr>
          <p:cNvPr id="371" name="Google Shape;371;p43"/>
          <p:cNvPicPr preferRelativeResize="0"/>
          <p:nvPr/>
        </p:nvPicPr>
        <p:blipFill>
          <a:blip r:embed="rId4">
            <a:alphaModFix/>
          </a:blip>
          <a:stretch>
            <a:fillRect/>
          </a:stretch>
        </p:blipFill>
        <p:spPr>
          <a:xfrm>
            <a:off x="2332525" y="3573425"/>
            <a:ext cx="2061290" cy="1545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pic>
        <p:nvPicPr>
          <p:cNvPr id="376" name="Google Shape;376;p44"/>
          <p:cNvPicPr preferRelativeResize="0"/>
          <p:nvPr/>
        </p:nvPicPr>
        <p:blipFill>
          <a:blip r:embed="rId3">
            <a:alphaModFix/>
          </a:blip>
          <a:stretch>
            <a:fillRect/>
          </a:stretch>
        </p:blipFill>
        <p:spPr>
          <a:xfrm>
            <a:off x="4044975" y="2216876"/>
            <a:ext cx="5099026" cy="2926625"/>
          </a:xfrm>
          <a:prstGeom prst="rect">
            <a:avLst/>
          </a:prstGeom>
          <a:noFill/>
          <a:ln>
            <a:noFill/>
          </a:ln>
        </p:spPr>
      </p:pic>
      <p:sp>
        <p:nvSpPr>
          <p:cNvPr id="377" name="Google Shape;377;p44"/>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Switching from std::set to std::unordered_set</a:t>
            </a:r>
            <a:endParaRPr sz="2800"/>
          </a:p>
        </p:txBody>
      </p:sp>
      <p:pic>
        <p:nvPicPr>
          <p:cNvPr id="378" name="Google Shape;378;p44"/>
          <p:cNvPicPr preferRelativeResize="0"/>
          <p:nvPr/>
        </p:nvPicPr>
        <p:blipFill>
          <a:blip r:embed="rId4">
            <a:alphaModFix/>
          </a:blip>
          <a:stretch>
            <a:fillRect/>
          </a:stretch>
        </p:blipFill>
        <p:spPr>
          <a:xfrm>
            <a:off x="0" y="893200"/>
            <a:ext cx="5027952" cy="2642238"/>
          </a:xfrm>
          <a:prstGeom prst="rect">
            <a:avLst/>
          </a:prstGeom>
          <a:noFill/>
          <a:ln>
            <a:noFill/>
          </a:ln>
        </p:spPr>
      </p:pic>
      <p:pic>
        <p:nvPicPr>
          <p:cNvPr id="379" name="Google Shape;379;p44"/>
          <p:cNvPicPr preferRelativeResize="0"/>
          <p:nvPr/>
        </p:nvPicPr>
        <p:blipFill>
          <a:blip r:embed="rId5">
            <a:alphaModFix/>
          </a:blip>
          <a:stretch>
            <a:fillRect/>
          </a:stretch>
        </p:blipFill>
        <p:spPr>
          <a:xfrm>
            <a:off x="4540455" y="893200"/>
            <a:ext cx="4603546" cy="2642238"/>
          </a:xfrm>
          <a:prstGeom prst="rect">
            <a:avLst/>
          </a:prstGeom>
          <a:noFill/>
          <a:ln>
            <a:noFill/>
          </a:ln>
        </p:spPr>
      </p:pic>
      <p:sp>
        <p:nvSpPr>
          <p:cNvPr id="380" name="Google Shape;380;p44"/>
          <p:cNvSpPr txBox="1"/>
          <p:nvPr>
            <p:ph type="title"/>
          </p:nvPr>
        </p:nvSpPr>
        <p:spPr>
          <a:xfrm>
            <a:off x="4402675" y="2678050"/>
            <a:ext cx="47415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 ANN vs. FLANN v</a:t>
            </a:r>
            <a:endParaRPr sz="2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45"/>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t>Met w/ Tushar regarding uncertain topology</a:t>
            </a:r>
            <a:endParaRPr sz="1700"/>
          </a:p>
          <a:p>
            <a:pPr indent="0" lvl="0" marL="0" rtl="0" algn="l">
              <a:spcBef>
                <a:spcPts val="0"/>
              </a:spcBef>
              <a:spcAft>
                <a:spcPts val="0"/>
              </a:spcAft>
              <a:buNone/>
            </a:pPr>
            <a:r>
              <a:rPr b="1" lang="en" sz="1800">
                <a:solidFill>
                  <a:srgbClr val="000000"/>
                </a:solidFill>
              </a:rPr>
              <a:t>ICSE</a:t>
            </a:r>
            <a:endParaRPr b="1" sz="1800">
              <a:solidFill>
                <a:srgbClr val="000000"/>
              </a:solidFill>
            </a:endParaRPr>
          </a:p>
          <a:p>
            <a:pPr indent="-311150" lvl="0" marL="457200" rtl="0" algn="l">
              <a:spcBef>
                <a:spcPts val="600"/>
              </a:spcBef>
              <a:spcAft>
                <a:spcPts val="0"/>
              </a:spcAft>
              <a:buClr>
                <a:srgbClr val="000000"/>
              </a:buClr>
              <a:buSzPts val="1300"/>
              <a:buChar char="●"/>
            </a:pPr>
            <a:r>
              <a:rPr lang="en" sz="1300">
                <a:solidFill>
                  <a:srgbClr val="000000"/>
                </a:solidFill>
              </a:rPr>
              <a:t>Met with Sean &amp; created new feature list</a:t>
            </a:r>
            <a:endParaRPr sz="1300">
              <a:solidFill>
                <a:srgbClr val="000000"/>
              </a:solidFill>
            </a:endParaRPr>
          </a:p>
          <a:p>
            <a:pPr indent="0" lvl="0" marL="0" rtl="0" algn="l">
              <a:spcBef>
                <a:spcPts val="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0"/>
              </a:spcBef>
              <a:spcAft>
                <a:spcPts val="0"/>
              </a:spcAft>
              <a:buClr>
                <a:srgbClr val="000000"/>
              </a:buClr>
              <a:buSzPts val="1400"/>
              <a:buChar char="●"/>
            </a:pPr>
            <a:r>
              <a:rPr lang="en"/>
              <a:t>Discussed model fitting to stable manifolds w/ Yarden</a:t>
            </a:r>
            <a:endParaRPr>
              <a:solidFill>
                <a:srgbClr val="000000"/>
              </a:solidFill>
            </a:endParaRPr>
          </a:p>
          <a:p>
            <a:pPr indent="0" lvl="0" marL="0" rtl="0" algn="l">
              <a:spcBef>
                <a:spcPts val="600"/>
              </a:spcBef>
              <a:spcAft>
                <a:spcPts val="0"/>
              </a:spcAft>
              <a:buClr>
                <a:srgbClr val="000000"/>
              </a:buClr>
              <a:buSzPts val="1100"/>
              <a:buFont typeface="Arial"/>
              <a:buNone/>
            </a:pPr>
            <a:r>
              <a:rPr b="1" lang="en" sz="1800">
                <a:solidFill>
                  <a:srgbClr val="000000"/>
                </a:solidFill>
              </a:rPr>
              <a:t>ML</a:t>
            </a:r>
            <a:endParaRPr sz="1300"/>
          </a:p>
          <a:p>
            <a:pPr indent="-311150" lvl="0" marL="457200" rtl="0" algn="l">
              <a:spcBef>
                <a:spcPts val="600"/>
              </a:spcBef>
              <a:spcAft>
                <a:spcPts val="0"/>
              </a:spcAft>
              <a:buSzPts val="1300"/>
              <a:buChar char="●"/>
            </a:pPr>
            <a:r>
              <a:rPr lang="en" sz="1300"/>
              <a:t>Trello board</a:t>
            </a:r>
            <a:endParaRPr sz="1300"/>
          </a:p>
          <a:p>
            <a:pPr indent="-311150" lvl="0" marL="457200" rtl="0" algn="l">
              <a:spcBef>
                <a:spcPts val="0"/>
              </a:spcBef>
              <a:spcAft>
                <a:spcPts val="0"/>
              </a:spcAft>
              <a:buSzPts val="1300"/>
              <a:buChar char="●"/>
            </a:pPr>
            <a:r>
              <a:rPr lang="en" sz="1300"/>
              <a:t>Slide deck for status report</a:t>
            </a:r>
            <a:endParaRPr sz="1300"/>
          </a:p>
          <a:p>
            <a:pPr indent="-311150" lvl="0" marL="457200" rtl="0" algn="l">
              <a:spcBef>
                <a:spcPts val="0"/>
              </a:spcBef>
              <a:spcAft>
                <a:spcPts val="0"/>
              </a:spcAft>
              <a:buSzPts val="1300"/>
              <a:buChar char="●"/>
            </a:pPr>
            <a:r>
              <a:rPr lang="en" sz="1300"/>
              <a:t>Packaging code into proper package (ongoing)</a:t>
            </a:r>
            <a:endParaRPr sz="1300"/>
          </a:p>
          <a:p>
            <a:pPr indent="-311150" lvl="0" marL="457200" rtl="0" algn="l">
              <a:spcBef>
                <a:spcPts val="0"/>
              </a:spcBef>
              <a:spcAft>
                <a:spcPts val="0"/>
              </a:spcAft>
              <a:buSzPts val="1300"/>
              <a:buChar char="●"/>
            </a:pPr>
            <a:r>
              <a:rPr lang="en" sz="1300"/>
              <a:t>Generalizing image filters to 3D</a:t>
            </a:r>
            <a:endParaRPr sz="1300"/>
          </a:p>
          <a:p>
            <a:pPr indent="0" lvl="0" marL="0" rtl="0" algn="l">
              <a:spcBef>
                <a:spcPts val="600"/>
              </a:spcBef>
              <a:spcAft>
                <a:spcPts val="0"/>
              </a:spcAft>
              <a:buNone/>
            </a:pPr>
            <a:r>
              <a:rPr b="1" lang="en" sz="1800">
                <a:solidFill>
                  <a:srgbClr val="000000"/>
                </a:solidFill>
              </a:rPr>
              <a:t>NGLCu &amp; Large-Scale High-Dim Viz</a:t>
            </a:r>
            <a:endParaRPr b="1" sz="1800">
              <a:solidFill>
                <a:srgbClr val="000000"/>
              </a:solidFill>
            </a:endParaRPr>
          </a:p>
          <a:p>
            <a:pPr indent="-311150" lvl="0" marL="457200" rtl="0" algn="l">
              <a:spcBef>
                <a:spcPts val="600"/>
              </a:spcBef>
              <a:spcAft>
                <a:spcPts val="0"/>
              </a:spcAft>
              <a:buClr>
                <a:srgbClr val="000000"/>
              </a:buClr>
              <a:buSzPts val="1300"/>
              <a:buChar char="●"/>
            </a:pPr>
            <a:r>
              <a:rPr lang="en" sz="1300">
                <a:solidFill>
                  <a:srgbClr val="000000"/>
                </a:solidFill>
              </a:rPr>
              <a:t>Building the whole pipeline</a:t>
            </a:r>
            <a:endParaRPr sz="1300">
              <a:solidFill>
                <a:srgbClr val="000000"/>
              </a:solidFill>
            </a:endParaRPr>
          </a:p>
          <a:p>
            <a:pPr indent="-311150" lvl="0" marL="457200" marR="0" rtl="0" algn="l">
              <a:lnSpc>
                <a:spcPct val="100000"/>
              </a:lnSpc>
              <a:spcBef>
                <a:spcPts val="0"/>
              </a:spcBef>
              <a:spcAft>
                <a:spcPts val="0"/>
              </a:spcAft>
              <a:buClr>
                <a:srgbClr val="000000"/>
              </a:buClr>
              <a:buSzPts val="1300"/>
              <a:buChar char="●"/>
            </a:pPr>
            <a:r>
              <a:rPr lang="en" sz="1300">
                <a:solidFill>
                  <a:srgbClr val="000000"/>
                </a:solidFill>
              </a:rPr>
              <a:t>Validation testing</a:t>
            </a:r>
            <a:endParaRPr sz="1300">
              <a:solidFill>
                <a:srgbClr val="000000"/>
              </a:solidFill>
            </a:endParaRPr>
          </a:p>
          <a:p>
            <a:pPr indent="-311150" lvl="0" marL="457200" marR="0" rtl="0" algn="l">
              <a:lnSpc>
                <a:spcPct val="100000"/>
              </a:lnSpc>
              <a:spcBef>
                <a:spcPts val="0"/>
              </a:spcBef>
              <a:spcAft>
                <a:spcPts val="0"/>
              </a:spcAft>
              <a:buClr>
                <a:srgbClr val="000000"/>
              </a:buClr>
              <a:buSzPts val="1300"/>
              <a:buChar char="●"/>
            </a:pPr>
            <a:r>
              <a:rPr lang="en" sz="1300">
                <a:solidFill>
                  <a:srgbClr val="000000"/>
                </a:solidFill>
              </a:rPr>
              <a:t>Writing and testing interfaces with:</a:t>
            </a:r>
            <a:endParaRPr sz="1300">
              <a:solidFill>
                <a:srgbClr val="000000"/>
              </a:solidFill>
            </a:endParaRPr>
          </a:p>
          <a:p>
            <a:pPr indent="-311150" lvl="1" marL="914400" marR="0" rtl="0" algn="l">
              <a:lnSpc>
                <a:spcPct val="100000"/>
              </a:lnSpc>
              <a:spcBef>
                <a:spcPts val="0"/>
              </a:spcBef>
              <a:spcAft>
                <a:spcPts val="0"/>
              </a:spcAft>
              <a:buClr>
                <a:srgbClr val="000000"/>
              </a:buClr>
              <a:buSzPts val="1300"/>
              <a:buChar char="✓"/>
            </a:pPr>
            <a:r>
              <a:rPr lang="en" sz="1300">
                <a:solidFill>
                  <a:srgbClr val="000000"/>
                </a:solidFill>
              </a:rPr>
              <a:t>FLANN</a:t>
            </a:r>
            <a:endParaRPr sz="1300">
              <a:solidFill>
                <a:srgbClr val="000000"/>
              </a:solidFill>
            </a:endParaRPr>
          </a:p>
          <a:p>
            <a:pPr indent="-311150" lvl="1" marL="914400" marR="0" rtl="0" algn="l">
              <a:lnSpc>
                <a:spcPct val="100000"/>
              </a:lnSpc>
              <a:spcBef>
                <a:spcPts val="0"/>
              </a:spcBef>
              <a:spcAft>
                <a:spcPts val="0"/>
              </a:spcAft>
              <a:buClr>
                <a:srgbClr val="000000"/>
              </a:buClr>
              <a:buSzPts val="1300"/>
              <a:buChar char="✓"/>
            </a:pPr>
            <a:r>
              <a:rPr lang="en" sz="1300">
                <a:solidFill>
                  <a:srgbClr val="000000"/>
                </a:solidFill>
              </a:rPr>
              <a:t>FAISS</a:t>
            </a:r>
            <a:endParaRPr sz="1300">
              <a:solidFill>
                <a:srgbClr val="000000"/>
              </a:solidFill>
            </a:endParaRPr>
          </a:p>
          <a:p>
            <a:pPr indent="-311150" lvl="1" marL="914400" marR="0" rtl="0" algn="l">
              <a:lnSpc>
                <a:spcPct val="100000"/>
              </a:lnSpc>
              <a:spcBef>
                <a:spcPts val="0"/>
              </a:spcBef>
              <a:spcAft>
                <a:spcPts val="0"/>
              </a:spcAft>
              <a:buClr>
                <a:srgbClr val="000000"/>
              </a:buClr>
              <a:buSzPts val="1300"/>
              <a:buChar char="✗"/>
            </a:pPr>
            <a:r>
              <a:rPr lang="en" sz="1300">
                <a:solidFill>
                  <a:srgbClr val="000000"/>
                </a:solidFill>
              </a:rPr>
              <a:t>GPU-FAISS</a:t>
            </a:r>
            <a:endParaRPr sz="1300">
              <a:solidFill>
                <a:srgbClr val="000000"/>
              </a:solidFill>
            </a:endParaRPr>
          </a:p>
          <a:p>
            <a:pPr indent="0" lvl="0" marL="457200" rtl="0" algn="l">
              <a:spcBef>
                <a:spcPts val="600"/>
              </a:spcBef>
              <a:spcAft>
                <a:spcPts val="0"/>
              </a:spcAft>
              <a:buNone/>
            </a:pPr>
            <a:r>
              <a:t/>
            </a:r>
            <a:endParaRPr>
              <a:solidFill>
                <a:srgbClr val="000000"/>
              </a:solidFill>
            </a:endParaRPr>
          </a:p>
        </p:txBody>
      </p:sp>
      <p:sp>
        <p:nvSpPr>
          <p:cNvPr id="386" name="Google Shape;386;p45"/>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rPr>
              <a:t>ICSE</a:t>
            </a:r>
            <a:endParaRPr b="1" sz="1800">
              <a:solidFill>
                <a:srgbClr val="000000"/>
              </a:solidFill>
            </a:endParaRPr>
          </a:p>
          <a:p>
            <a:pPr indent="-317500" lvl="0" marL="457200" rtl="0" algn="l">
              <a:spcBef>
                <a:spcPts val="0"/>
              </a:spcBef>
              <a:spcAft>
                <a:spcPts val="0"/>
              </a:spcAft>
              <a:buSzPts val="1400"/>
              <a:buChar char="●"/>
            </a:pPr>
            <a:r>
              <a:rPr lang="en"/>
              <a:t>Hammering away at </a:t>
            </a:r>
            <a:r>
              <a:rPr lang="en" u="sng">
                <a:solidFill>
                  <a:srgbClr val="1155CC"/>
                </a:solidFill>
                <a:hlinkClick r:id="rId3"/>
              </a:rPr>
              <a:t>issue list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solidFill>
                  <a:srgbClr val="000000"/>
                </a:solidFill>
              </a:rPr>
              <a:t>NGL</a:t>
            </a:r>
            <a:r>
              <a:rPr b="1" lang="en" sz="1800"/>
              <a:t>Cu</a:t>
            </a:r>
            <a:endParaRPr/>
          </a:p>
          <a:p>
            <a:pPr indent="-311150" lvl="0" marL="457200" rtl="0" algn="l">
              <a:spcBef>
                <a:spcPts val="600"/>
              </a:spcBef>
              <a:spcAft>
                <a:spcPts val="0"/>
              </a:spcAft>
              <a:buClr>
                <a:srgbClr val="000000"/>
              </a:buClr>
              <a:buSzPts val="1300"/>
              <a:buChar char="●"/>
            </a:pPr>
            <a:r>
              <a:rPr lang="en" sz="1300">
                <a:solidFill>
                  <a:srgbClr val="000000"/>
                </a:solidFill>
              </a:rPr>
              <a:t>I really need to start writing this stuff down</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More validation testing</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Start running tests for:</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Varying β</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Varying p</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Varying sampling strategy</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Compare relaxed to unrelaxed</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Compare mutual to symmetric relaxed graph</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Among these tests compute:</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Ability to recover known topology</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Statistics of edge lengths</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Statistics of connectivity</a:t>
            </a:r>
            <a:endParaRPr sz="1300">
              <a:solidFill>
                <a:srgbClr val="000000"/>
              </a:solidFill>
            </a:endParaRPr>
          </a:p>
          <a:p>
            <a:pPr indent="-311150" lvl="0" marL="457200" rtl="0" algn="l">
              <a:spcBef>
                <a:spcPts val="0"/>
              </a:spcBef>
              <a:spcAft>
                <a:spcPts val="0"/>
              </a:spcAft>
              <a:buClr>
                <a:srgbClr val="000000"/>
              </a:buClr>
              <a:buSzPts val="1300"/>
              <a:buChar char="●"/>
            </a:pPr>
            <a:r>
              <a:rPr lang="en" sz="1300">
                <a:solidFill>
                  <a:srgbClr val="000000"/>
                </a:solidFill>
              </a:rPr>
              <a:t>Longer-term problems:</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Creating mutual relaxed ERG on the GPU</a:t>
            </a:r>
            <a:endParaRPr sz="1300">
              <a:solidFill>
                <a:srgbClr val="000000"/>
              </a:solidFill>
            </a:endParaRPr>
          </a:p>
          <a:p>
            <a:pPr indent="-311150" lvl="1" marL="914400" rtl="0" algn="l">
              <a:spcBef>
                <a:spcPts val="0"/>
              </a:spcBef>
              <a:spcAft>
                <a:spcPts val="0"/>
              </a:spcAft>
              <a:buClr>
                <a:srgbClr val="000000"/>
              </a:buClr>
              <a:buSzPts val="1300"/>
              <a:buChar char="○"/>
            </a:pPr>
            <a:r>
              <a:rPr lang="en" sz="1300">
                <a:solidFill>
                  <a:srgbClr val="000000"/>
                </a:solidFill>
              </a:rPr>
              <a:t>Fixing the strict algorithm to adaptively batch queries onto the GPU</a:t>
            </a:r>
            <a:endParaRPr sz="1300"/>
          </a:p>
        </p:txBody>
      </p:sp>
      <p:sp>
        <p:nvSpPr>
          <p:cNvPr id="387" name="Google Shape;387;p45"/>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11/30/18</a:t>
            </a:r>
            <a:endParaRPr b="1" sz="3600">
              <a:solidFill>
                <a:srgbClr val="000000"/>
              </a:solidFill>
            </a:endParaRPr>
          </a:p>
        </p:txBody>
      </p:sp>
      <p:cxnSp>
        <p:nvCxnSpPr>
          <p:cNvPr id="388" name="Google Shape;388;p45"/>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389" name="Google Shape;389;p45"/>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390" name="Google Shape;390;p45"/>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391" name="Google Shape;391;p45"/>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The Past Few Weeks</a:t>
            </a:r>
            <a:endParaRPr b="1" sz="1800">
              <a:solidFill>
                <a:srgbClr val="98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28"/>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Uncertain Topology</a:t>
            </a:r>
            <a:endParaRPr b="1" sz="1800">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Debugging some visualizations of uncertain topology</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Meeting with Tushar to discuss remaining visualizations and combinations of existing techniques</a:t>
            </a:r>
            <a:endParaRPr b="1">
              <a:solidFill>
                <a:schemeClr val="dk1"/>
              </a:solidFill>
            </a:endParaRPr>
          </a:p>
          <a:p>
            <a:pPr indent="0" lvl="0" marL="0" rtl="0" algn="l">
              <a:spcBef>
                <a:spcPts val="0"/>
              </a:spcBef>
              <a:spcAft>
                <a:spcPts val="0"/>
              </a:spcAft>
              <a:buNone/>
            </a:pPr>
            <a:r>
              <a:rPr b="1" lang="en" sz="1800">
                <a:solidFill>
                  <a:schemeClr val="dk1"/>
                </a:solidFill>
              </a:rPr>
              <a:t>Proximity Graphs</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Writing theory, algorithms, and formulas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Example with generic shapes for empty region</a:t>
            </a:r>
            <a:endParaRPr>
              <a:solidFill>
                <a:schemeClr val="dk1"/>
              </a:solidFill>
            </a:endParaRPr>
          </a:p>
        </p:txBody>
      </p:sp>
      <p:sp>
        <p:nvSpPr>
          <p:cNvPr id="103" name="Google Shape;103;p28"/>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Uncertain Topology</a:t>
            </a:r>
            <a:endParaRPr b="1" sz="1800">
              <a:solidFill>
                <a:schemeClr val="dk1"/>
              </a:solidFill>
            </a:endParaRPr>
          </a:p>
          <a:p>
            <a:pPr indent="-311150" lvl="0" marL="457200" rtl="0" algn="l">
              <a:spcBef>
                <a:spcPts val="0"/>
              </a:spcBef>
              <a:spcAft>
                <a:spcPts val="0"/>
              </a:spcAft>
              <a:buClr>
                <a:schemeClr val="dk1"/>
              </a:buClr>
              <a:buSzPts val="1300"/>
              <a:buChar char="●"/>
            </a:pPr>
            <a:r>
              <a:rPr lang="en" u="sng">
                <a:solidFill>
                  <a:schemeClr val="hlink"/>
                </a:solidFill>
                <a:hlinkClick r:id="rId3"/>
              </a:rPr>
              <a:t>Trello board</a:t>
            </a:r>
            <a:r>
              <a:rPr lang="en">
                <a:solidFill>
                  <a:schemeClr val="dk1"/>
                </a:solidFill>
              </a:rPr>
              <a:t> to organize remaining work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Read and edit writing</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b="1" sz="1800">
              <a:solidFill>
                <a:schemeClr val="dk1"/>
              </a:solidFill>
            </a:endParaRPr>
          </a:p>
          <a:p>
            <a:pPr indent="0" lvl="0" marL="0" rtl="0" algn="l">
              <a:spcBef>
                <a:spcPts val="0"/>
              </a:spcBef>
              <a:spcAft>
                <a:spcPts val="0"/>
              </a:spcAft>
              <a:buClr>
                <a:srgbClr val="000000"/>
              </a:buClr>
              <a:buSzPts val="1100"/>
              <a:buFont typeface="Arial"/>
              <a:buNone/>
            </a:pPr>
            <a:r>
              <a:t/>
            </a:r>
            <a:endParaRPr b="1" sz="1800">
              <a:solidFill>
                <a:schemeClr val="dk1"/>
              </a:solidFill>
            </a:endParaRPr>
          </a:p>
          <a:p>
            <a:pPr indent="0" lvl="0" marL="0" rtl="0" algn="l">
              <a:spcBef>
                <a:spcPts val="0"/>
              </a:spcBef>
              <a:spcAft>
                <a:spcPts val="0"/>
              </a:spcAft>
              <a:buClr>
                <a:srgbClr val="000000"/>
              </a:buClr>
              <a:buSzPts val="1100"/>
              <a:buFont typeface="Arial"/>
              <a:buNone/>
            </a:pPr>
            <a:r>
              <a:t/>
            </a:r>
            <a:endParaRPr b="1" sz="1800">
              <a:solidFill>
                <a:schemeClr val="dk1"/>
              </a:solidFill>
            </a:endParaRPr>
          </a:p>
          <a:p>
            <a:pPr indent="0" lvl="0" marL="0" rtl="0" algn="l">
              <a:spcBef>
                <a:spcPts val="0"/>
              </a:spcBef>
              <a:spcAft>
                <a:spcPts val="0"/>
              </a:spcAft>
              <a:buClr>
                <a:srgbClr val="000000"/>
              </a:buClr>
              <a:buSzPts val="1100"/>
              <a:buFont typeface="Arial"/>
              <a:buNone/>
            </a:pPr>
            <a:r>
              <a:t/>
            </a:r>
            <a:endParaRPr b="1" sz="1800">
              <a:solidFill>
                <a:schemeClr val="dk1"/>
              </a:solidFill>
            </a:endParaRPr>
          </a:p>
          <a:p>
            <a:pPr indent="0" lvl="0" marL="0" rtl="0" algn="l">
              <a:spcBef>
                <a:spcPts val="0"/>
              </a:spcBef>
              <a:spcAft>
                <a:spcPts val="0"/>
              </a:spcAft>
              <a:buClr>
                <a:schemeClr val="dk1"/>
              </a:buClr>
              <a:buSzPts val="1100"/>
              <a:buFont typeface="Arial"/>
              <a:buNone/>
            </a:pPr>
            <a:r>
              <a:rPr b="1" lang="en" sz="1800">
                <a:solidFill>
                  <a:schemeClr val="dk1"/>
                </a:solidFill>
              </a:rPr>
              <a:t>Scalable Topology</a:t>
            </a:r>
            <a:endParaRPr b="1">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Edit down section on graphs</a:t>
            </a:r>
            <a:endParaRPr>
              <a:solidFill>
                <a:schemeClr val="dk1"/>
              </a:solidFill>
            </a:endParaRPr>
          </a:p>
          <a:p>
            <a:pPr indent="0" lvl="0" marL="0" rtl="0" algn="l">
              <a:spcBef>
                <a:spcPts val="0"/>
              </a:spcBef>
              <a:spcAft>
                <a:spcPts val="0"/>
              </a:spcAft>
              <a:buClr>
                <a:srgbClr val="000000"/>
              </a:buClr>
              <a:buSzPts val="1100"/>
              <a:buFont typeface="Arial"/>
              <a:buNone/>
            </a:pPr>
            <a:r>
              <a:rPr b="1" lang="en" sz="1800">
                <a:solidFill>
                  <a:schemeClr val="dk1"/>
                </a:solidFill>
              </a:rPr>
              <a:t>Proximity Graphs</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Running lots of experiments</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Clean up the writing</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Ensure there is no overlap with scalable topology submission</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p:txBody>
      </p:sp>
      <p:cxnSp>
        <p:nvCxnSpPr>
          <p:cNvPr id="104" name="Google Shape;104;p28"/>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sp>
        <p:nvSpPr>
          <p:cNvPr id="105" name="Google Shape;105;p28"/>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3/22/19</a:t>
            </a:r>
            <a:endParaRPr b="1" sz="3600">
              <a:solidFill>
                <a:srgbClr val="000000"/>
              </a:solidFill>
            </a:endParaRPr>
          </a:p>
        </p:txBody>
      </p:sp>
      <p:cxnSp>
        <p:nvCxnSpPr>
          <p:cNvPr id="106" name="Google Shape;106;p28"/>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107" name="Google Shape;107;p28"/>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pic>
        <p:nvPicPr>
          <p:cNvPr id="108" name="Google Shape;108;p28"/>
          <p:cNvPicPr preferRelativeResize="0"/>
          <p:nvPr/>
        </p:nvPicPr>
        <p:blipFill>
          <a:blip r:embed="rId4">
            <a:alphaModFix/>
          </a:blip>
          <a:stretch>
            <a:fillRect/>
          </a:stretch>
        </p:blipFill>
        <p:spPr>
          <a:xfrm>
            <a:off x="1616112" y="2969500"/>
            <a:ext cx="2920538" cy="2204425"/>
          </a:xfrm>
          <a:prstGeom prst="rect">
            <a:avLst/>
          </a:prstGeom>
          <a:noFill/>
          <a:ln>
            <a:noFill/>
          </a:ln>
        </p:spPr>
      </p:pic>
      <p:sp>
        <p:nvSpPr>
          <p:cNvPr id="109" name="Google Shape;109;p28"/>
          <p:cNvSpPr txBox="1"/>
          <p:nvPr/>
        </p:nvSpPr>
        <p:spPr>
          <a:xfrm>
            <a:off x="0" y="2640850"/>
            <a:ext cx="1849800" cy="25329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Char char="●"/>
            </a:pPr>
            <a:r>
              <a:rPr lang="en">
                <a:solidFill>
                  <a:schemeClr val="dk1"/>
                </a:solidFill>
              </a:rPr>
              <a:t>Rerunning performance benchmark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Finding more related works</a:t>
            </a:r>
            <a:endParaRPr>
              <a:solidFill>
                <a:schemeClr val="dk1"/>
              </a:solidFill>
            </a:endParaRPr>
          </a:p>
        </p:txBody>
      </p:sp>
      <p:pic>
        <p:nvPicPr>
          <p:cNvPr id="110" name="Google Shape;110;p28"/>
          <p:cNvPicPr preferRelativeResize="0"/>
          <p:nvPr/>
        </p:nvPicPr>
        <p:blipFill rotWithShape="1">
          <a:blip r:embed="rId5">
            <a:alphaModFix/>
          </a:blip>
          <a:srcRect b="36712" l="0" r="0" t="11544"/>
          <a:stretch/>
        </p:blipFill>
        <p:spPr>
          <a:xfrm>
            <a:off x="5124925" y="1478900"/>
            <a:ext cx="3582025" cy="490025"/>
          </a:xfrm>
          <a:prstGeom prst="rect">
            <a:avLst/>
          </a:prstGeom>
          <a:noFill/>
          <a:ln>
            <a:noFill/>
          </a:ln>
        </p:spPr>
      </p:pic>
      <p:pic>
        <p:nvPicPr>
          <p:cNvPr id="111" name="Google Shape;111;p28"/>
          <p:cNvPicPr preferRelativeResize="0"/>
          <p:nvPr/>
        </p:nvPicPr>
        <p:blipFill>
          <a:blip r:embed="rId6">
            <a:alphaModFix/>
          </a:blip>
          <a:stretch>
            <a:fillRect/>
          </a:stretch>
        </p:blipFill>
        <p:spPr>
          <a:xfrm>
            <a:off x="5124932" y="2419100"/>
            <a:ext cx="3582018" cy="550405"/>
          </a:xfrm>
          <a:prstGeom prst="rect">
            <a:avLst/>
          </a:prstGeom>
          <a:noFill/>
          <a:ln>
            <a:noFill/>
          </a:ln>
        </p:spPr>
      </p:pic>
      <p:pic>
        <p:nvPicPr>
          <p:cNvPr id="112" name="Google Shape;112;p28"/>
          <p:cNvPicPr preferRelativeResize="0"/>
          <p:nvPr/>
        </p:nvPicPr>
        <p:blipFill>
          <a:blip r:embed="rId7">
            <a:alphaModFix/>
          </a:blip>
          <a:stretch>
            <a:fillRect/>
          </a:stretch>
        </p:blipFill>
        <p:spPr>
          <a:xfrm>
            <a:off x="5124932" y="2949795"/>
            <a:ext cx="3582018" cy="550405"/>
          </a:xfrm>
          <a:prstGeom prst="rect">
            <a:avLst/>
          </a:prstGeom>
          <a:noFill/>
          <a:ln>
            <a:noFill/>
          </a:ln>
        </p:spPr>
      </p:pic>
      <p:pic>
        <p:nvPicPr>
          <p:cNvPr id="113" name="Google Shape;113;p28"/>
          <p:cNvPicPr preferRelativeResize="0"/>
          <p:nvPr/>
        </p:nvPicPr>
        <p:blipFill>
          <a:blip r:embed="rId8">
            <a:alphaModFix/>
          </a:blip>
          <a:stretch>
            <a:fillRect/>
          </a:stretch>
        </p:blipFill>
        <p:spPr>
          <a:xfrm>
            <a:off x="-2825" y="3810620"/>
            <a:ext cx="1618925" cy="1363306"/>
          </a:xfrm>
          <a:prstGeom prst="rect">
            <a:avLst/>
          </a:prstGeom>
          <a:noFill/>
          <a:ln>
            <a:noFill/>
          </a:ln>
        </p:spPr>
      </p:pic>
      <p:sp>
        <p:nvSpPr>
          <p:cNvPr id="114" name="Google Shape;114;p28"/>
          <p:cNvSpPr txBox="1"/>
          <p:nvPr/>
        </p:nvSpPr>
        <p:spPr>
          <a:xfrm>
            <a:off x="7487450" y="3447400"/>
            <a:ext cx="1676700" cy="767400"/>
          </a:xfrm>
          <a:prstGeom prst="rect">
            <a:avLst/>
          </a:prstGeom>
          <a:noFill/>
          <a:ln>
            <a:noFill/>
          </a:ln>
        </p:spPr>
        <p:txBody>
          <a:bodyPr anchorCtr="0" anchor="t" bIns="91425" lIns="91425" spcFirstLastPara="1" rIns="114025" wrap="square" tIns="91425">
            <a:noAutofit/>
          </a:bodyPr>
          <a:lstStyle/>
          <a:p>
            <a:pPr indent="0" lvl="0" marL="0" rtl="0" algn="l">
              <a:spcBef>
                <a:spcPts val="0"/>
              </a:spcBef>
              <a:spcAft>
                <a:spcPts val="0"/>
              </a:spcAft>
              <a:buNone/>
            </a:pPr>
            <a:r>
              <a:rPr b="1" lang="en" sz="1800">
                <a:solidFill>
                  <a:schemeClr val="dk1"/>
                </a:solidFill>
              </a:rPr>
              <a:t>SpotSDC</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Finalizing</a:t>
            </a:r>
            <a:endParaRPr>
              <a:solidFill>
                <a:schemeClr val="dk1"/>
              </a:solidFill>
            </a:endParaRPr>
          </a:p>
        </p:txBody>
      </p:sp>
      <p:pic>
        <p:nvPicPr>
          <p:cNvPr id="115" name="Google Shape;115;p28"/>
          <p:cNvPicPr preferRelativeResize="0"/>
          <p:nvPr/>
        </p:nvPicPr>
        <p:blipFill rotWithShape="1">
          <a:blip r:embed="rId9">
            <a:alphaModFix/>
          </a:blip>
          <a:srcRect b="61048" l="3213" r="3110" t="4098"/>
          <a:stretch/>
        </p:blipFill>
        <p:spPr>
          <a:xfrm>
            <a:off x="5135000" y="1968925"/>
            <a:ext cx="3561877" cy="450175"/>
          </a:xfrm>
          <a:prstGeom prst="rect">
            <a:avLst/>
          </a:prstGeom>
          <a:noFill/>
          <a:ln>
            <a:noFill/>
          </a:ln>
        </p:spPr>
      </p:pic>
      <p:sp>
        <p:nvSpPr>
          <p:cNvPr id="116" name="Google Shape;116;p28"/>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46"/>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11/23/18</a:t>
            </a:r>
            <a:endParaRPr b="1" sz="3600">
              <a:solidFill>
                <a:srgbClr val="000000"/>
              </a:solidFill>
            </a:endParaRPr>
          </a:p>
        </p:txBody>
      </p:sp>
      <p:sp>
        <p:nvSpPr>
          <p:cNvPr id="397" name="Google Shape;397;p46"/>
          <p:cNvSpPr txBox="1"/>
          <p:nvPr/>
        </p:nvSpPr>
        <p:spPr>
          <a:xfrm>
            <a:off x="-25" y="666600"/>
            <a:ext cx="9144000" cy="4476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Thanksgiving (no meeting)</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sp>
        <p:nvSpPr>
          <p:cNvPr id="402" name="Google Shape;402;p47"/>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ICSE</a:t>
            </a:r>
            <a:endParaRPr b="1" sz="1800">
              <a:solidFill>
                <a:schemeClr val="dk1"/>
              </a:solidFill>
            </a:endParaRPr>
          </a:p>
          <a:p>
            <a:pPr indent="-311150" lvl="0" marL="457200" rtl="0" algn="l">
              <a:spcBef>
                <a:spcPts val="600"/>
              </a:spcBef>
              <a:spcAft>
                <a:spcPts val="0"/>
              </a:spcAft>
              <a:buClr>
                <a:schemeClr val="dk1"/>
              </a:buClr>
              <a:buSzPts val="1300"/>
              <a:buChar char="●"/>
            </a:pPr>
            <a:r>
              <a:rPr lang="en" sz="1300">
                <a:solidFill>
                  <a:schemeClr val="dk1"/>
                </a:solidFill>
              </a:rPr>
              <a:t>Met with Sean &amp; created new feature list</a:t>
            </a:r>
            <a:endParaRPr sz="1300">
              <a:solidFill>
                <a:schemeClr val="dk1"/>
              </a:solidFill>
            </a:endParaRPr>
          </a:p>
          <a:p>
            <a:pPr indent="0" lvl="0" marL="0" rtl="0" algn="l">
              <a:spcBef>
                <a:spcPts val="0"/>
              </a:spcBef>
              <a:spcAft>
                <a:spcPts val="0"/>
              </a:spcAft>
              <a:buNone/>
            </a:pPr>
            <a:r>
              <a:rPr b="1" lang="en" sz="1800">
                <a:solidFill>
                  <a:schemeClr val="dk1"/>
                </a:solidFill>
              </a:rPr>
              <a:t>Regulus</a:t>
            </a:r>
            <a:endParaRPr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 ] A visual representation of stepwise fitness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 ] Metrics to describe size/shape of partition</a:t>
            </a:r>
            <a:endParaRPr>
              <a:solidFill>
                <a:schemeClr val="dk1"/>
              </a:solidFill>
            </a:endParaRPr>
          </a:p>
          <a:p>
            <a:pPr indent="0" lvl="0" marL="0" rtl="0" algn="l">
              <a:spcBef>
                <a:spcPts val="600"/>
              </a:spcBef>
              <a:spcAft>
                <a:spcPts val="0"/>
              </a:spcAft>
              <a:buClr>
                <a:srgbClr val="000000"/>
              </a:buClr>
              <a:buSzPts val="1100"/>
              <a:buFont typeface="Arial"/>
              <a:buNone/>
            </a:pPr>
            <a:r>
              <a:rPr b="1" lang="en" sz="1800">
                <a:solidFill>
                  <a:srgbClr val="000000"/>
                </a:solidFill>
              </a:rPr>
              <a:t>ML</a:t>
            </a:r>
            <a:endParaRPr b="1" sz="1800">
              <a:solidFill>
                <a:srgbClr val="000000"/>
              </a:solidFill>
            </a:endParaRPr>
          </a:p>
          <a:p>
            <a:pPr indent="-311150" lvl="0" marL="457200" rtl="0" algn="l">
              <a:spcBef>
                <a:spcPts val="600"/>
              </a:spcBef>
              <a:spcAft>
                <a:spcPts val="0"/>
              </a:spcAft>
              <a:buClr>
                <a:srgbClr val="000000"/>
              </a:buClr>
              <a:buSzPts val="1300"/>
              <a:buChar char="●"/>
            </a:pPr>
            <a:r>
              <a:rPr lang="en" sz="1300"/>
              <a:t>Getting organized:</a:t>
            </a:r>
            <a:endParaRPr sz="1300"/>
          </a:p>
          <a:p>
            <a:pPr indent="-311150" lvl="1" marL="914400" rtl="0" algn="l">
              <a:spcBef>
                <a:spcPts val="0"/>
              </a:spcBef>
              <a:spcAft>
                <a:spcPts val="0"/>
              </a:spcAft>
              <a:buSzPts val="1300"/>
              <a:buChar char="○"/>
            </a:pPr>
            <a:r>
              <a:rPr lang="en" sz="1300"/>
              <a:t>✔ Trello board</a:t>
            </a:r>
            <a:endParaRPr sz="1300"/>
          </a:p>
          <a:p>
            <a:pPr indent="-311150" lvl="1" marL="914400" rtl="0" algn="l">
              <a:spcBef>
                <a:spcPts val="0"/>
              </a:spcBef>
              <a:spcAft>
                <a:spcPts val="0"/>
              </a:spcAft>
              <a:buSzPts val="1300"/>
              <a:buChar char="○"/>
            </a:pPr>
            <a:r>
              <a:rPr lang="en" sz="1300"/>
              <a:t>✔ Slide deck for current state of affairs</a:t>
            </a:r>
            <a:endParaRPr sz="1300"/>
          </a:p>
          <a:p>
            <a:pPr indent="-311150" lvl="1" marL="914400" rtl="0" algn="l">
              <a:spcBef>
                <a:spcPts val="0"/>
              </a:spcBef>
              <a:spcAft>
                <a:spcPts val="0"/>
              </a:spcAft>
              <a:buSzPts val="1300"/>
              <a:buChar char="○"/>
            </a:pPr>
            <a:r>
              <a:rPr lang="en" sz="1300"/>
              <a:t>[ ] Packaging code into proper python package</a:t>
            </a:r>
            <a:endParaRPr sz="1300"/>
          </a:p>
          <a:p>
            <a:pPr indent="0" lvl="0" marL="0" rtl="0" algn="l">
              <a:spcBef>
                <a:spcPts val="600"/>
              </a:spcBef>
              <a:spcAft>
                <a:spcPts val="0"/>
              </a:spcAft>
              <a:buNone/>
            </a:pPr>
            <a:r>
              <a:rPr b="1" lang="en" sz="1800">
                <a:solidFill>
                  <a:schemeClr val="dk1"/>
                </a:solidFill>
              </a:rPr>
              <a:t>NGLCu &amp; Large-Scale High-Dim Viz</a:t>
            </a:r>
            <a:endParaRPr b="1" sz="1800">
              <a:solidFill>
                <a:schemeClr val="dk1"/>
              </a:solidFill>
            </a:endParaRPr>
          </a:p>
          <a:p>
            <a:pPr indent="-311150" lvl="0" marL="457200" rtl="0" algn="l">
              <a:spcBef>
                <a:spcPts val="600"/>
              </a:spcBef>
              <a:spcAft>
                <a:spcPts val="0"/>
              </a:spcAft>
              <a:buClr>
                <a:schemeClr val="dk1"/>
              </a:buClr>
              <a:buSzPts val="1300"/>
              <a:buChar char="●"/>
            </a:pPr>
            <a:r>
              <a:rPr lang="en" sz="1300">
                <a:solidFill>
                  <a:schemeClr val="dk1"/>
                </a:solidFill>
              </a:rPr>
              <a:t>[ ] Building the whole pipeline</a:t>
            </a:r>
            <a:endParaRPr sz="1300">
              <a:solidFill>
                <a:schemeClr val="dk1"/>
              </a:solidFill>
            </a:endParaRPr>
          </a:p>
          <a:p>
            <a:pPr indent="-311150" lvl="0" marL="457200" marR="0" rtl="0" algn="l">
              <a:lnSpc>
                <a:spcPct val="100000"/>
              </a:lnSpc>
              <a:spcBef>
                <a:spcPts val="0"/>
              </a:spcBef>
              <a:spcAft>
                <a:spcPts val="0"/>
              </a:spcAft>
              <a:buClr>
                <a:schemeClr val="dk1"/>
              </a:buClr>
              <a:buSzPts val="1300"/>
              <a:buChar char="●"/>
            </a:pPr>
            <a:r>
              <a:rPr lang="en" sz="1300">
                <a:solidFill>
                  <a:schemeClr val="dk1"/>
                </a:solidFill>
              </a:rPr>
              <a:t>[ ] Validation testing</a:t>
            </a:r>
            <a:endParaRPr sz="1300">
              <a:solidFill>
                <a:schemeClr val="dk1"/>
              </a:solidFill>
            </a:endParaRPr>
          </a:p>
          <a:p>
            <a:pPr indent="-311150" lvl="0" marL="457200" marR="0" rtl="0" algn="l">
              <a:lnSpc>
                <a:spcPct val="100000"/>
              </a:lnSpc>
              <a:spcBef>
                <a:spcPts val="0"/>
              </a:spcBef>
              <a:spcAft>
                <a:spcPts val="0"/>
              </a:spcAft>
              <a:buClr>
                <a:schemeClr val="dk1"/>
              </a:buClr>
              <a:buSzPts val="1300"/>
              <a:buChar char="●"/>
            </a:pPr>
            <a:r>
              <a:rPr lang="en" sz="1300">
                <a:solidFill>
                  <a:schemeClr val="dk1"/>
                </a:solidFill>
              </a:rPr>
              <a:t>[ ] Writing and testing interfaces with:</a:t>
            </a:r>
            <a:endParaRPr sz="1300">
              <a:solidFill>
                <a:schemeClr val="dk1"/>
              </a:solidFill>
            </a:endParaRPr>
          </a:p>
          <a:p>
            <a:pPr indent="-311150" lvl="1" marL="914400" marR="0" rtl="0" algn="l">
              <a:lnSpc>
                <a:spcPct val="100000"/>
              </a:lnSpc>
              <a:spcBef>
                <a:spcPts val="0"/>
              </a:spcBef>
              <a:spcAft>
                <a:spcPts val="0"/>
              </a:spcAft>
              <a:buClr>
                <a:schemeClr val="dk1"/>
              </a:buClr>
              <a:buSzPts val="1300"/>
              <a:buChar char="○"/>
            </a:pPr>
            <a:r>
              <a:rPr lang="en" sz="1300">
                <a:solidFill>
                  <a:schemeClr val="dk1"/>
                </a:solidFill>
              </a:rPr>
              <a:t>✔ FLANN</a:t>
            </a:r>
            <a:endParaRPr sz="1300">
              <a:solidFill>
                <a:schemeClr val="dk1"/>
              </a:solidFill>
            </a:endParaRPr>
          </a:p>
          <a:p>
            <a:pPr indent="-311150" lvl="1" marL="914400" marR="0" rtl="0" algn="l">
              <a:lnSpc>
                <a:spcPct val="100000"/>
              </a:lnSpc>
              <a:spcBef>
                <a:spcPts val="0"/>
              </a:spcBef>
              <a:spcAft>
                <a:spcPts val="0"/>
              </a:spcAft>
              <a:buClr>
                <a:schemeClr val="dk1"/>
              </a:buClr>
              <a:buSzPts val="1300"/>
              <a:buChar char="○"/>
            </a:pPr>
            <a:r>
              <a:rPr lang="en" sz="1300">
                <a:solidFill>
                  <a:schemeClr val="dk1"/>
                </a:solidFill>
              </a:rPr>
              <a:t>✔ FAISS</a:t>
            </a:r>
            <a:endParaRPr sz="1300">
              <a:solidFill>
                <a:schemeClr val="dk1"/>
              </a:solidFill>
            </a:endParaRPr>
          </a:p>
          <a:p>
            <a:pPr indent="-311150" lvl="1" marL="914400" marR="0" rtl="0" algn="l">
              <a:lnSpc>
                <a:spcPct val="100000"/>
              </a:lnSpc>
              <a:spcBef>
                <a:spcPts val="0"/>
              </a:spcBef>
              <a:spcAft>
                <a:spcPts val="0"/>
              </a:spcAft>
              <a:buClr>
                <a:schemeClr val="dk1"/>
              </a:buClr>
              <a:buSzPts val="1300"/>
              <a:buChar char="○"/>
            </a:pPr>
            <a:r>
              <a:rPr lang="en" sz="1300">
                <a:solidFill>
                  <a:schemeClr val="dk1"/>
                </a:solidFill>
              </a:rPr>
              <a:t>[ ] GPU-FAISS</a:t>
            </a:r>
            <a:endParaRPr sz="1300">
              <a:solidFill>
                <a:schemeClr val="dk1"/>
              </a:solidFill>
            </a:endParaRPr>
          </a:p>
          <a:p>
            <a:pPr indent="-311150" lvl="0" marL="457200" marR="0" rtl="0" algn="l">
              <a:lnSpc>
                <a:spcPct val="100000"/>
              </a:lnSpc>
              <a:spcBef>
                <a:spcPts val="0"/>
              </a:spcBef>
              <a:spcAft>
                <a:spcPts val="0"/>
              </a:spcAft>
              <a:buClr>
                <a:schemeClr val="dk1"/>
              </a:buClr>
              <a:buSzPts val="1300"/>
              <a:buChar char="●"/>
            </a:pPr>
            <a:r>
              <a:rPr lang="en" sz="1300">
                <a:solidFill>
                  <a:schemeClr val="dk1"/>
                </a:solidFill>
              </a:rPr>
              <a:t>[ ] Full pipeline stress test</a:t>
            </a:r>
            <a:endParaRPr sz="1300">
              <a:solidFill>
                <a:schemeClr val="dk1"/>
              </a:solidFill>
            </a:endParaRPr>
          </a:p>
          <a:p>
            <a:pPr indent="0" lvl="0" marL="457200" rtl="0" algn="l">
              <a:spcBef>
                <a:spcPts val="600"/>
              </a:spcBef>
              <a:spcAft>
                <a:spcPts val="0"/>
              </a:spcAft>
              <a:buNone/>
            </a:pPr>
            <a:r>
              <a:t/>
            </a:r>
            <a:endParaRPr>
              <a:solidFill>
                <a:schemeClr val="dk1"/>
              </a:solidFill>
            </a:endParaRPr>
          </a:p>
        </p:txBody>
      </p:sp>
      <p:sp>
        <p:nvSpPr>
          <p:cNvPr id="403" name="Google Shape;403;p47"/>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rPr>
              <a:t>ICSE</a:t>
            </a:r>
            <a:endParaRPr b="1" sz="1800">
              <a:solidFill>
                <a:srgbClr val="000000"/>
              </a:solidFill>
            </a:endParaRPr>
          </a:p>
          <a:p>
            <a:pPr indent="-317500" lvl="0" marL="457200" rtl="0" algn="l">
              <a:spcBef>
                <a:spcPts val="0"/>
              </a:spcBef>
              <a:spcAft>
                <a:spcPts val="0"/>
              </a:spcAft>
              <a:buSzPts val="1400"/>
              <a:buChar char="●"/>
            </a:pPr>
            <a:r>
              <a:rPr lang="en"/>
              <a:t>Hammering away at </a:t>
            </a:r>
            <a:r>
              <a:rPr lang="en" u="sng">
                <a:solidFill>
                  <a:schemeClr val="hlink"/>
                </a:solidFill>
                <a:hlinkClick r:id="rId3"/>
              </a:rPr>
              <a:t>issue list</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sz="1800">
                <a:solidFill>
                  <a:srgbClr val="000000"/>
                </a:solidFill>
              </a:rPr>
              <a:t>NGL</a:t>
            </a:r>
            <a:r>
              <a:rPr b="1" lang="en" sz="1800"/>
              <a:t>Cu</a:t>
            </a:r>
            <a:endParaRPr/>
          </a:p>
          <a:p>
            <a:pPr indent="-311150" lvl="0" marL="457200" rtl="0" algn="l">
              <a:spcBef>
                <a:spcPts val="600"/>
              </a:spcBef>
              <a:spcAft>
                <a:spcPts val="0"/>
              </a:spcAft>
              <a:buClr>
                <a:schemeClr val="dk1"/>
              </a:buClr>
              <a:buSzPts val="1300"/>
              <a:buChar char="●"/>
            </a:pPr>
            <a:r>
              <a:rPr lang="en" sz="1300">
                <a:solidFill>
                  <a:schemeClr val="dk1"/>
                </a:solidFill>
              </a:rPr>
              <a:t>I really need to start writing this stuff down</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More validation testing</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Start running tests for:</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Varying β</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Varying p</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Varying sampling strategy</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Compare relaxed to unrelaxed</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Compare mutual to symmetric relaxed graph</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Among these tests compute:</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Ability to recover known topology</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Statistics of edge lengths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Statistics of connectivity</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Longer-term problems: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Creating mutual relaxed ERG on the GPU</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Fixing the strict algorithm to adaptively batch queries onto the GPU</a:t>
            </a:r>
            <a:endParaRPr sz="1300"/>
          </a:p>
        </p:txBody>
      </p:sp>
      <p:sp>
        <p:nvSpPr>
          <p:cNvPr id="404" name="Google Shape;404;p47"/>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11/16/18</a:t>
            </a:r>
            <a:endParaRPr b="1" sz="3600">
              <a:solidFill>
                <a:srgbClr val="000000"/>
              </a:solidFill>
            </a:endParaRPr>
          </a:p>
        </p:txBody>
      </p:sp>
      <p:cxnSp>
        <p:nvCxnSpPr>
          <p:cNvPr id="405" name="Google Shape;405;p47"/>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406" name="Google Shape;406;p47"/>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407" name="Google Shape;407;p47"/>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
        <p:nvSpPr>
          <p:cNvPr id="408" name="Google Shape;408;p47"/>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2" name="Shape 412"/>
        <p:cNvGrpSpPr/>
        <p:nvPr/>
      </p:nvGrpSpPr>
      <p:grpSpPr>
        <a:xfrm>
          <a:off x="0" y="0"/>
          <a:ext cx="0" cy="0"/>
          <a:chOff x="0" y="0"/>
          <a:chExt cx="0" cy="0"/>
        </a:xfrm>
      </p:grpSpPr>
      <p:sp>
        <p:nvSpPr>
          <p:cNvPr id="413" name="Google Shape;413;p48"/>
          <p:cNvSpPr/>
          <p:nvPr/>
        </p:nvSpPr>
        <p:spPr>
          <a:xfrm>
            <a:off x="4511400" y="3287825"/>
            <a:ext cx="4653900" cy="1855800"/>
          </a:xfrm>
          <a:prstGeom prst="rect">
            <a:avLst/>
          </a:prstGeom>
          <a:solidFill>
            <a:srgbClr val="F4CCCC"/>
          </a:solid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a:solidFill>
                <a:schemeClr val="dk1"/>
              </a:solidFill>
            </a:endParaRPr>
          </a:p>
        </p:txBody>
      </p:sp>
      <p:sp>
        <p:nvSpPr>
          <p:cNvPr id="414" name="Google Shape;414;p48"/>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ICSE</a:t>
            </a:r>
            <a:endParaRPr b="1" sz="1800">
              <a:solidFill>
                <a:schemeClr val="dk1"/>
              </a:solidFill>
            </a:endParaRPr>
          </a:p>
          <a:p>
            <a:pPr indent="-311150" lvl="0" marL="457200" rtl="0" algn="l">
              <a:spcBef>
                <a:spcPts val="600"/>
              </a:spcBef>
              <a:spcAft>
                <a:spcPts val="0"/>
              </a:spcAft>
              <a:buClr>
                <a:schemeClr val="dk1"/>
              </a:buClr>
              <a:buSzPts val="1300"/>
              <a:buChar char="●"/>
            </a:pPr>
            <a:r>
              <a:rPr lang="en" sz="1300">
                <a:solidFill>
                  <a:schemeClr val="dk1"/>
                </a:solidFill>
              </a:rPr>
              <a:t>TST Meeting - tool seemed well-received</a:t>
            </a:r>
            <a:endParaRPr sz="1300">
              <a:solidFill>
                <a:schemeClr val="dk1"/>
              </a:solidFill>
            </a:endParaRPr>
          </a:p>
          <a:p>
            <a:pPr indent="0" lvl="0" marL="0" rtl="0" algn="l">
              <a:spcBef>
                <a:spcPts val="0"/>
              </a:spcBef>
              <a:spcAft>
                <a:spcPts val="0"/>
              </a:spcAft>
              <a:buNone/>
            </a:pPr>
            <a:r>
              <a:rPr b="1" lang="en" sz="1800">
                <a:solidFill>
                  <a:schemeClr val="dk1"/>
                </a:solidFill>
              </a:rPr>
              <a:t>Regulus</a:t>
            </a:r>
            <a:endParaRPr sz="18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Pushing new TopoPy interface</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Experimenting with Stepwise Fitness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Discussion - How to represent shape and size?</a:t>
            </a:r>
            <a:endParaRPr sz="1300">
              <a:solidFill>
                <a:schemeClr val="dk1"/>
              </a:solidFill>
            </a:endParaRPr>
          </a:p>
          <a:p>
            <a:pPr indent="0" lvl="0" marL="0" rtl="0" algn="l">
              <a:spcBef>
                <a:spcPts val="600"/>
              </a:spcBef>
              <a:spcAft>
                <a:spcPts val="0"/>
              </a:spcAft>
              <a:buClr>
                <a:srgbClr val="000000"/>
              </a:buClr>
              <a:buSzPts val="1100"/>
              <a:buFont typeface="Arial"/>
              <a:buNone/>
            </a:pPr>
            <a:r>
              <a:rPr b="1" lang="en" sz="1800">
                <a:solidFill>
                  <a:srgbClr val="000000"/>
                </a:solidFill>
              </a:rPr>
              <a:t>ML</a:t>
            </a:r>
            <a:endParaRPr b="1" sz="1800">
              <a:solidFill>
                <a:srgbClr val="000000"/>
              </a:solidFill>
            </a:endParaRPr>
          </a:p>
          <a:p>
            <a:pPr indent="-311150" lvl="0" marL="457200" rtl="0" algn="l">
              <a:spcBef>
                <a:spcPts val="600"/>
              </a:spcBef>
              <a:spcAft>
                <a:spcPts val="0"/>
              </a:spcAft>
              <a:buClr>
                <a:srgbClr val="000000"/>
              </a:buClr>
              <a:buSzPts val="1300"/>
              <a:buChar char="●"/>
            </a:pPr>
            <a:r>
              <a:rPr lang="en" sz="1300"/>
              <a:t>Worked with Sam </a:t>
            </a:r>
            <a:r>
              <a:rPr b="1" lang="en" sz="1300"/>
              <a:t>(he did most of the work):</a:t>
            </a:r>
            <a:endParaRPr sz="1300"/>
          </a:p>
          <a:p>
            <a:pPr indent="-311150" lvl="1" marL="914400" rtl="0" algn="l">
              <a:spcBef>
                <a:spcPts val="0"/>
              </a:spcBef>
              <a:spcAft>
                <a:spcPts val="0"/>
              </a:spcAft>
              <a:buClr>
                <a:srgbClr val="000000"/>
              </a:buClr>
              <a:buSzPts val="1300"/>
              <a:buChar char="○"/>
            </a:pPr>
            <a:r>
              <a:rPr lang="en" sz="1300"/>
              <a:t>Automating the selection of training data</a:t>
            </a:r>
            <a:endParaRPr sz="1300"/>
          </a:p>
          <a:p>
            <a:pPr indent="0" lvl="0" marL="0" rtl="0" algn="l">
              <a:spcBef>
                <a:spcPts val="600"/>
              </a:spcBef>
              <a:spcAft>
                <a:spcPts val="0"/>
              </a:spcAft>
              <a:buNone/>
            </a:pPr>
            <a:r>
              <a:rPr b="1" lang="en" sz="1800">
                <a:solidFill>
                  <a:schemeClr val="dk1"/>
                </a:solidFill>
              </a:rPr>
              <a:t>NGLCu</a:t>
            </a:r>
            <a:endParaRPr sz="1300">
              <a:solidFill>
                <a:schemeClr val="dk1"/>
              </a:solidFill>
            </a:endParaRPr>
          </a:p>
          <a:p>
            <a:pPr indent="-311150" lvl="0" marL="457200" rtl="0" algn="l">
              <a:spcBef>
                <a:spcPts val="0"/>
              </a:spcBef>
              <a:spcAft>
                <a:spcPts val="0"/>
              </a:spcAft>
              <a:buClr>
                <a:schemeClr val="dk1"/>
              </a:buClr>
              <a:buSzPts val="1300"/>
              <a:buChar char="●"/>
            </a:pPr>
            <a:r>
              <a:rPr lang="en" sz="1300" u="sng">
                <a:solidFill>
                  <a:schemeClr val="hlink"/>
                </a:solidFill>
                <a:hlinkClick r:id="rId3"/>
              </a:rPr>
              <a:t>NGLCu</a:t>
            </a:r>
            <a:r>
              <a:rPr lang="en" sz="1300">
                <a:solidFill>
                  <a:schemeClr val="dk1"/>
                </a:solidFill>
              </a:rPr>
              <a:t> as an optional dependency in HDTopology</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Git submodule, YMMV</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ExtremumGraph/ERG </a:t>
            </a:r>
            <a:r>
              <a:rPr lang="en" sz="1300" u="sng">
                <a:solidFill>
                  <a:schemeClr val="hlink"/>
                </a:solidFill>
                <a:hlinkClick r:id="rId4"/>
              </a:rPr>
              <a:t>stress testing</a:t>
            </a:r>
            <a:r>
              <a:rPr lang="en" sz="1300">
                <a:solidFill>
                  <a:schemeClr val="dk1"/>
                </a:solidFill>
              </a:rPr>
              <a:t>:</a:t>
            </a:r>
            <a:endParaRPr>
              <a:solidFill>
                <a:schemeClr val="dk1"/>
              </a:solidFill>
            </a:endParaRPr>
          </a:p>
        </p:txBody>
      </p:sp>
      <p:sp>
        <p:nvSpPr>
          <p:cNvPr id="415" name="Google Shape;415;p48"/>
          <p:cNvSpPr/>
          <p:nvPr/>
        </p:nvSpPr>
        <p:spPr>
          <a:xfrm>
            <a:off x="4536650" y="620825"/>
            <a:ext cx="4627500" cy="26670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rPr>
              <a:t>ICSE</a:t>
            </a:r>
            <a:endParaRPr b="1" sz="1800">
              <a:solidFill>
                <a:srgbClr val="000000"/>
              </a:solidFill>
            </a:endParaRPr>
          </a:p>
          <a:p>
            <a:pPr indent="-317500" lvl="0" marL="457200" rtl="0" algn="l">
              <a:spcBef>
                <a:spcPts val="0"/>
              </a:spcBef>
              <a:spcAft>
                <a:spcPts val="0"/>
              </a:spcAft>
              <a:buSzPts val="1400"/>
              <a:buChar char="●"/>
            </a:pPr>
            <a:r>
              <a:rPr lang="en"/>
              <a:t>Post-mortem on meetings</a:t>
            </a:r>
            <a:endParaRPr/>
          </a:p>
          <a:p>
            <a:pPr indent="0" lvl="0" marL="0" rtl="0" algn="l">
              <a:spcBef>
                <a:spcPts val="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0"/>
              </a:spcBef>
              <a:spcAft>
                <a:spcPts val="0"/>
              </a:spcAft>
              <a:buSzPts val="1400"/>
              <a:buChar char="●"/>
            </a:pPr>
            <a:r>
              <a:rPr lang="en"/>
              <a:t>A visual representation of stepwise fitness</a:t>
            </a:r>
            <a:endParaRPr/>
          </a:p>
          <a:p>
            <a:pPr indent="-317500" lvl="0" marL="457200" rtl="0" algn="l">
              <a:spcBef>
                <a:spcPts val="0"/>
              </a:spcBef>
              <a:spcAft>
                <a:spcPts val="0"/>
              </a:spcAft>
              <a:buSzPts val="1400"/>
              <a:buChar char="●"/>
            </a:pPr>
            <a:r>
              <a:rPr lang="en"/>
              <a:t>Metrics to describe size/shape of partition</a:t>
            </a:r>
            <a:endParaRPr/>
          </a:p>
          <a:p>
            <a:pPr indent="0" lvl="0" marL="0" rtl="0" algn="l">
              <a:spcBef>
                <a:spcPts val="0"/>
              </a:spcBef>
              <a:spcAft>
                <a:spcPts val="0"/>
              </a:spcAft>
              <a:buNone/>
            </a:pPr>
            <a:r>
              <a:rPr b="1" lang="en" sz="1800">
                <a:solidFill>
                  <a:srgbClr val="000000"/>
                </a:solidFill>
              </a:rPr>
              <a:t>NGL</a:t>
            </a:r>
            <a:r>
              <a:rPr b="1" lang="en" sz="1800"/>
              <a:t>Cu</a:t>
            </a:r>
            <a:endParaRPr sz="1300">
              <a:solidFill>
                <a:schemeClr val="dk1"/>
              </a:solidFill>
            </a:endParaRPr>
          </a:p>
          <a:p>
            <a:pPr indent="-311150" lvl="0" marL="457200" rtl="0" algn="l">
              <a:spcBef>
                <a:spcPts val="600"/>
              </a:spcBef>
              <a:spcAft>
                <a:spcPts val="0"/>
              </a:spcAft>
              <a:buClr>
                <a:schemeClr val="dk1"/>
              </a:buClr>
              <a:buSzPts val="1300"/>
              <a:buChar char="●"/>
            </a:pPr>
            <a:r>
              <a:rPr lang="en" sz="1300">
                <a:solidFill>
                  <a:schemeClr val="dk1"/>
                </a:solidFill>
              </a:rPr>
              <a:t>More testing</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Longer-term problems:</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Creating mutual relaxed ERG on the GPU</a:t>
            </a:r>
            <a:endParaRPr sz="1300">
              <a:solidFill>
                <a:schemeClr val="dk1"/>
              </a:solidFill>
            </a:endParaRPr>
          </a:p>
          <a:p>
            <a:pPr indent="-311150" lvl="1" marL="914400" rtl="0" algn="l">
              <a:spcBef>
                <a:spcPts val="0"/>
              </a:spcBef>
              <a:spcAft>
                <a:spcPts val="0"/>
              </a:spcAft>
              <a:buClr>
                <a:schemeClr val="dk1"/>
              </a:buClr>
              <a:buSzPts val="1300"/>
              <a:buChar char="○"/>
            </a:pPr>
            <a:r>
              <a:rPr lang="en" sz="1300">
                <a:solidFill>
                  <a:schemeClr val="dk1"/>
                </a:solidFill>
              </a:rPr>
              <a:t>Fixing the strict algorithm to adaptively batch queries onto the GPU</a:t>
            </a:r>
            <a:endParaRPr sz="1300"/>
          </a:p>
        </p:txBody>
      </p:sp>
      <p:sp>
        <p:nvSpPr>
          <p:cNvPr id="416" name="Google Shape;416;p48"/>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11/9/18</a:t>
            </a:r>
            <a:endParaRPr b="1" sz="3600">
              <a:solidFill>
                <a:srgbClr val="000000"/>
              </a:solidFill>
            </a:endParaRPr>
          </a:p>
        </p:txBody>
      </p:sp>
      <p:cxnSp>
        <p:nvCxnSpPr>
          <p:cNvPr id="417" name="Google Shape;417;p48"/>
          <p:cNvCxnSpPr/>
          <p:nvPr/>
        </p:nvCxnSpPr>
        <p:spPr>
          <a:xfrm>
            <a:off x="4551775" y="620725"/>
            <a:ext cx="0" cy="2667300"/>
          </a:xfrm>
          <a:prstGeom prst="straightConnector1">
            <a:avLst/>
          </a:prstGeom>
          <a:noFill/>
          <a:ln cap="flat" cmpd="sng" w="38100">
            <a:solidFill>
              <a:srgbClr val="000000"/>
            </a:solidFill>
            <a:prstDash val="solid"/>
            <a:round/>
            <a:headEnd len="med" w="med" type="none"/>
            <a:tailEnd len="med" w="med" type="none"/>
          </a:ln>
        </p:spPr>
      </p:cxnSp>
      <p:cxnSp>
        <p:nvCxnSpPr>
          <p:cNvPr id="418" name="Google Shape;418;p48"/>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419" name="Google Shape;419;p48"/>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grpSp>
        <p:nvGrpSpPr>
          <p:cNvPr id="420" name="Google Shape;420;p48"/>
          <p:cNvGrpSpPr/>
          <p:nvPr/>
        </p:nvGrpSpPr>
        <p:grpSpPr>
          <a:xfrm>
            <a:off x="6151850" y="3395343"/>
            <a:ext cx="2921100" cy="1611675"/>
            <a:chOff x="6383750" y="3499568"/>
            <a:chExt cx="2921100" cy="1611675"/>
          </a:xfrm>
        </p:grpSpPr>
        <p:pic>
          <p:nvPicPr>
            <p:cNvPr id="421" name="Google Shape;421;p48"/>
            <p:cNvPicPr preferRelativeResize="0"/>
            <p:nvPr/>
          </p:nvPicPr>
          <p:blipFill>
            <a:blip r:embed="rId5">
              <a:alphaModFix/>
            </a:blip>
            <a:stretch>
              <a:fillRect/>
            </a:stretch>
          </p:blipFill>
          <p:spPr>
            <a:xfrm>
              <a:off x="6383750" y="3499568"/>
              <a:ext cx="2606449" cy="1611675"/>
            </a:xfrm>
            <a:prstGeom prst="rect">
              <a:avLst/>
            </a:prstGeom>
            <a:noFill/>
            <a:ln>
              <a:noFill/>
            </a:ln>
          </p:spPr>
        </p:pic>
        <p:sp>
          <p:nvSpPr>
            <p:cNvPr id="422" name="Google Shape;422;p48"/>
            <p:cNvSpPr txBox="1"/>
            <p:nvPr/>
          </p:nvSpPr>
          <p:spPr>
            <a:xfrm>
              <a:off x="8585200" y="3591300"/>
              <a:ext cx="6717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1 Million</a:t>
              </a:r>
              <a:endParaRPr sz="1000"/>
            </a:p>
          </p:txBody>
        </p:sp>
        <p:sp>
          <p:nvSpPr>
            <p:cNvPr id="423" name="Google Shape;423;p48"/>
            <p:cNvSpPr txBox="1"/>
            <p:nvPr/>
          </p:nvSpPr>
          <p:spPr>
            <a:xfrm>
              <a:off x="8549950" y="3814300"/>
              <a:ext cx="7422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10 Million</a:t>
              </a:r>
              <a:endParaRPr sz="1000"/>
            </a:p>
          </p:txBody>
        </p:sp>
        <p:sp>
          <p:nvSpPr>
            <p:cNvPr id="424" name="Google Shape;424;p48"/>
            <p:cNvSpPr txBox="1"/>
            <p:nvPr/>
          </p:nvSpPr>
          <p:spPr>
            <a:xfrm>
              <a:off x="8562650" y="4028800"/>
              <a:ext cx="742200" cy="36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25 Million</a:t>
              </a:r>
              <a:endParaRPr sz="1000"/>
            </a:p>
          </p:txBody>
        </p:sp>
      </p:grpSp>
      <p:grpSp>
        <p:nvGrpSpPr>
          <p:cNvPr id="425" name="Google Shape;425;p48"/>
          <p:cNvGrpSpPr/>
          <p:nvPr/>
        </p:nvGrpSpPr>
        <p:grpSpPr>
          <a:xfrm>
            <a:off x="105699" y="4217250"/>
            <a:ext cx="1657526" cy="871050"/>
            <a:chOff x="258099" y="4212175"/>
            <a:chExt cx="1657526" cy="871050"/>
          </a:xfrm>
        </p:grpSpPr>
        <p:pic>
          <p:nvPicPr>
            <p:cNvPr id="426" name="Google Shape;426;p48"/>
            <p:cNvPicPr preferRelativeResize="0"/>
            <p:nvPr/>
          </p:nvPicPr>
          <p:blipFill>
            <a:blip r:embed="rId6">
              <a:alphaModFix/>
            </a:blip>
            <a:stretch>
              <a:fillRect/>
            </a:stretch>
          </p:blipFill>
          <p:spPr>
            <a:xfrm>
              <a:off x="258099" y="4212175"/>
              <a:ext cx="1657526" cy="871050"/>
            </a:xfrm>
            <a:prstGeom prst="rect">
              <a:avLst/>
            </a:prstGeom>
            <a:noFill/>
            <a:ln>
              <a:noFill/>
            </a:ln>
          </p:spPr>
        </p:pic>
        <p:sp>
          <p:nvSpPr>
            <p:cNvPr id="427" name="Google Shape;427;p48"/>
            <p:cNvSpPr txBox="1"/>
            <p:nvPr/>
          </p:nvSpPr>
          <p:spPr>
            <a:xfrm>
              <a:off x="374213" y="4468625"/>
              <a:ext cx="1425300" cy="474000"/>
            </a:xfrm>
            <a:prstGeom prst="rect">
              <a:avLst/>
            </a:prstGeom>
            <a:noFill/>
            <a:ln>
              <a:noFill/>
            </a:ln>
            <a:effectLst>
              <a:outerShdw blurRad="71438" rotWithShape="0" algn="bl" dir="5400000" dist="19050">
                <a:srgbClr val="FFFFFF"/>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Python performance</a:t>
              </a:r>
              <a:endParaRPr/>
            </a:p>
          </p:txBody>
        </p:sp>
      </p:grpSp>
      <p:grpSp>
        <p:nvGrpSpPr>
          <p:cNvPr id="428" name="Google Shape;428;p48"/>
          <p:cNvGrpSpPr/>
          <p:nvPr/>
        </p:nvGrpSpPr>
        <p:grpSpPr>
          <a:xfrm>
            <a:off x="2126525" y="4217250"/>
            <a:ext cx="1657526" cy="871050"/>
            <a:chOff x="2431325" y="4222324"/>
            <a:chExt cx="1657526" cy="871050"/>
          </a:xfrm>
        </p:grpSpPr>
        <p:pic>
          <p:nvPicPr>
            <p:cNvPr id="429" name="Google Shape;429;p48"/>
            <p:cNvPicPr preferRelativeResize="0"/>
            <p:nvPr/>
          </p:nvPicPr>
          <p:blipFill>
            <a:blip r:embed="rId7">
              <a:alphaModFix/>
            </a:blip>
            <a:stretch>
              <a:fillRect/>
            </a:stretch>
          </p:blipFill>
          <p:spPr>
            <a:xfrm>
              <a:off x="2431325" y="4222324"/>
              <a:ext cx="1657526" cy="871050"/>
            </a:xfrm>
            <a:prstGeom prst="rect">
              <a:avLst/>
            </a:prstGeom>
            <a:noFill/>
            <a:ln>
              <a:noFill/>
            </a:ln>
          </p:spPr>
        </p:pic>
        <p:sp>
          <p:nvSpPr>
            <p:cNvPr id="430" name="Google Shape;430;p48"/>
            <p:cNvSpPr txBox="1"/>
            <p:nvPr/>
          </p:nvSpPr>
          <p:spPr>
            <a:xfrm>
              <a:off x="2547438" y="4468625"/>
              <a:ext cx="1425300" cy="474000"/>
            </a:xfrm>
            <a:prstGeom prst="rect">
              <a:avLst/>
            </a:prstGeom>
            <a:noFill/>
            <a:ln>
              <a:noFill/>
            </a:ln>
            <a:effectLst>
              <a:outerShdw blurRad="57150" rotWithShape="0" algn="bl" dir="5400000" dist="19050">
                <a:srgbClr val="FFFFFF"/>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n"/>
                <a:t>C++ performance</a:t>
              </a:r>
              <a:endParaRPr/>
            </a:p>
          </p:txBody>
        </p:sp>
      </p:grpSp>
      <p:sp>
        <p:nvSpPr>
          <p:cNvPr id="431" name="Google Shape;431;p48"/>
          <p:cNvSpPr txBox="1"/>
          <p:nvPr/>
        </p:nvSpPr>
        <p:spPr>
          <a:xfrm>
            <a:off x="1678175" y="4415774"/>
            <a:ext cx="533400" cy="474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t>&gt;</a:t>
            </a:r>
            <a:endParaRPr/>
          </a:p>
        </p:txBody>
      </p:sp>
      <p:cxnSp>
        <p:nvCxnSpPr>
          <p:cNvPr id="432" name="Google Shape;432;p48"/>
          <p:cNvCxnSpPr/>
          <p:nvPr/>
        </p:nvCxnSpPr>
        <p:spPr>
          <a:xfrm rot="10800000">
            <a:off x="4532575" y="3287900"/>
            <a:ext cx="4632600" cy="0"/>
          </a:xfrm>
          <a:prstGeom prst="straightConnector1">
            <a:avLst/>
          </a:prstGeom>
          <a:noFill/>
          <a:ln cap="flat" cmpd="sng" w="38100">
            <a:solidFill>
              <a:srgbClr val="000000"/>
            </a:solidFill>
            <a:prstDash val="solid"/>
            <a:round/>
            <a:headEnd len="med" w="med" type="none"/>
            <a:tailEnd len="med" w="med" type="none"/>
          </a:ln>
        </p:spPr>
      </p:cxnSp>
      <p:sp>
        <p:nvSpPr>
          <p:cNvPr id="433" name="Google Shape;433;p48"/>
          <p:cNvSpPr txBox="1"/>
          <p:nvPr/>
        </p:nvSpPr>
        <p:spPr>
          <a:xfrm>
            <a:off x="3760050" y="4069200"/>
            <a:ext cx="1910700" cy="101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980000"/>
                </a:solidFill>
              </a:rPr>
              <a:t>Why?</a:t>
            </a:r>
            <a:endParaRPr b="1" sz="1200">
              <a:solidFill>
                <a:srgbClr val="980000"/>
              </a:solidFill>
            </a:endParaRPr>
          </a:p>
          <a:p>
            <a:pPr indent="-133350" lvl="0" marL="114300" rtl="0" algn="l">
              <a:spcBef>
                <a:spcPts val="0"/>
              </a:spcBef>
              <a:spcAft>
                <a:spcPts val="0"/>
              </a:spcAft>
              <a:buClr>
                <a:srgbClr val="980000"/>
              </a:buClr>
              <a:buSzPts val="1200"/>
              <a:buChar char="●"/>
            </a:pPr>
            <a:r>
              <a:rPr lang="en" sz="1200">
                <a:solidFill>
                  <a:srgbClr val="980000"/>
                </a:solidFill>
              </a:rPr>
              <a:t>Faster knn queries</a:t>
            </a:r>
            <a:endParaRPr sz="1200">
              <a:solidFill>
                <a:srgbClr val="980000"/>
              </a:solidFill>
            </a:endParaRPr>
          </a:p>
          <a:p>
            <a:pPr indent="-133350" lvl="0" marL="114300" rtl="0" algn="l">
              <a:spcBef>
                <a:spcPts val="0"/>
              </a:spcBef>
              <a:spcAft>
                <a:spcPts val="0"/>
              </a:spcAft>
              <a:buClr>
                <a:srgbClr val="980000"/>
              </a:buClr>
              <a:buSzPts val="1200"/>
              <a:buChar char="●"/>
            </a:pPr>
            <a:r>
              <a:rPr lang="en" sz="1200">
                <a:solidFill>
                  <a:srgbClr val="980000"/>
                </a:solidFill>
              </a:rPr>
              <a:t>C++ slowdown for computing additional indices</a:t>
            </a:r>
            <a:endParaRPr sz="1200">
              <a:solidFill>
                <a:srgbClr val="980000"/>
              </a:solidFill>
            </a:endParaRPr>
          </a:p>
        </p:txBody>
      </p:sp>
      <p:sp>
        <p:nvSpPr>
          <p:cNvPr id="434" name="Google Shape;434;p48"/>
          <p:cNvSpPr txBox="1"/>
          <p:nvPr/>
        </p:nvSpPr>
        <p:spPr>
          <a:xfrm>
            <a:off x="5003825" y="3556250"/>
            <a:ext cx="1135800" cy="474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Wall Time</a:t>
            </a:r>
            <a:br>
              <a:rPr lang="en"/>
            </a:br>
            <a:r>
              <a:rPr lang="en"/>
              <a:t>(in minutes)</a:t>
            </a:r>
            <a:endParaRPr/>
          </a:p>
        </p:txBody>
      </p:sp>
      <p:sp>
        <p:nvSpPr>
          <p:cNvPr id="435" name="Google Shape;435;p48"/>
          <p:cNvSpPr txBox="1"/>
          <p:nvPr/>
        </p:nvSpPr>
        <p:spPr>
          <a:xfrm>
            <a:off x="6668925" y="4822025"/>
            <a:ext cx="1413900" cy="337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a:t>Dimensionality</a:t>
            </a:r>
            <a:endParaRPr/>
          </a:p>
        </p:txBody>
      </p:sp>
      <p:sp>
        <p:nvSpPr>
          <p:cNvPr id="436" name="Google Shape;436;p48"/>
          <p:cNvSpPr txBox="1"/>
          <p:nvPr/>
        </p:nvSpPr>
        <p:spPr>
          <a:xfrm>
            <a:off x="5985350" y="3490325"/>
            <a:ext cx="593400" cy="1450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a:t>800</a:t>
            </a:r>
            <a:endParaRPr/>
          </a:p>
          <a:p>
            <a:pPr indent="0" lvl="0" marL="0" rtl="0" algn="r">
              <a:lnSpc>
                <a:spcPct val="115000"/>
              </a:lnSpc>
              <a:spcBef>
                <a:spcPts val="0"/>
              </a:spcBef>
              <a:spcAft>
                <a:spcPts val="0"/>
              </a:spcAft>
              <a:buNone/>
            </a:pPr>
            <a:r>
              <a:rPr lang="en"/>
              <a:t>600</a:t>
            </a:r>
            <a:endParaRPr/>
          </a:p>
          <a:p>
            <a:pPr indent="0" lvl="0" marL="0" rtl="0" algn="r">
              <a:lnSpc>
                <a:spcPct val="115000"/>
              </a:lnSpc>
              <a:spcBef>
                <a:spcPts val="0"/>
              </a:spcBef>
              <a:spcAft>
                <a:spcPts val="0"/>
              </a:spcAft>
              <a:buNone/>
            </a:pPr>
            <a:r>
              <a:rPr lang="en"/>
              <a:t>400</a:t>
            </a:r>
            <a:endParaRPr/>
          </a:p>
          <a:p>
            <a:pPr indent="0" lvl="0" marL="0" rtl="0" algn="r">
              <a:lnSpc>
                <a:spcPct val="115000"/>
              </a:lnSpc>
              <a:spcBef>
                <a:spcPts val="0"/>
              </a:spcBef>
              <a:spcAft>
                <a:spcPts val="0"/>
              </a:spcAft>
              <a:buNone/>
            </a:pPr>
            <a:r>
              <a:rPr lang="en"/>
              <a:t>200</a:t>
            </a:r>
            <a:endParaRPr/>
          </a:p>
          <a:p>
            <a:pPr indent="0" lvl="0" marL="0" rtl="0" algn="r">
              <a:lnSpc>
                <a:spcPct val="115000"/>
              </a:lnSpc>
              <a:spcBef>
                <a:spcPts val="0"/>
              </a:spcBef>
              <a:spcAft>
                <a:spcPts val="0"/>
              </a:spcAft>
              <a:buNone/>
            </a:pPr>
            <a:r>
              <a:rPr lang="en"/>
              <a:t>0</a:t>
            </a:r>
            <a:endParaRPr/>
          </a:p>
        </p:txBody>
      </p:sp>
      <p:sp>
        <p:nvSpPr>
          <p:cNvPr id="437" name="Google Shape;437;p48"/>
          <p:cNvSpPr txBox="1"/>
          <p:nvPr/>
        </p:nvSpPr>
        <p:spPr>
          <a:xfrm>
            <a:off x="6364100" y="4600475"/>
            <a:ext cx="2081400" cy="33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	  3	    4	       5</a:t>
            </a:r>
            <a:endParaRPr/>
          </a:p>
        </p:txBody>
      </p:sp>
      <p:pic>
        <p:nvPicPr>
          <p:cNvPr id="438" name="Google Shape;438;p48"/>
          <p:cNvPicPr preferRelativeResize="0"/>
          <p:nvPr/>
        </p:nvPicPr>
        <p:blipFill>
          <a:blip r:embed="rId8">
            <a:alphaModFix/>
          </a:blip>
          <a:stretch>
            <a:fillRect/>
          </a:stretch>
        </p:blipFill>
        <p:spPr>
          <a:xfrm>
            <a:off x="9234825" y="2176538"/>
            <a:ext cx="924675" cy="571755"/>
          </a:xfrm>
          <a:prstGeom prst="rect">
            <a:avLst/>
          </a:prstGeom>
          <a:noFill/>
          <a:ln>
            <a:noFill/>
          </a:ln>
        </p:spPr>
      </p:pic>
      <p:sp>
        <p:nvSpPr>
          <p:cNvPr id="439" name="Google Shape;439;p48"/>
          <p:cNvSpPr txBox="1"/>
          <p:nvPr/>
        </p:nvSpPr>
        <p:spPr>
          <a:xfrm>
            <a:off x="9234825" y="2176550"/>
            <a:ext cx="924600" cy="1661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Extrapolating to actual problem size on my own desktop machine would take ~2 days of non-stop computation</a:t>
            </a:r>
            <a:endParaRPr sz="1000"/>
          </a:p>
        </p:txBody>
      </p:sp>
      <p:sp>
        <p:nvSpPr>
          <p:cNvPr id="440" name="Google Shape;440;p48"/>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9"/>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ICSE</a:t>
            </a:r>
            <a:endParaRPr b="1" sz="1800">
              <a:solidFill>
                <a:schemeClr val="dk1"/>
              </a:solidFill>
            </a:endParaRPr>
          </a:p>
          <a:p>
            <a:pPr indent="-311150" lvl="0" marL="457200" rtl="0" algn="l">
              <a:spcBef>
                <a:spcPts val="600"/>
              </a:spcBef>
              <a:spcAft>
                <a:spcPts val="0"/>
              </a:spcAft>
              <a:buClr>
                <a:schemeClr val="dk1"/>
              </a:buClr>
              <a:buSzPts val="1300"/>
              <a:buChar char="●"/>
            </a:pPr>
            <a:r>
              <a:rPr lang="en" sz="1300">
                <a:solidFill>
                  <a:schemeClr val="dk1"/>
                </a:solidFill>
              </a:rPr>
              <a:t>Sean, Phil, &amp; Ben: excited to try out the tool</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TST meeting preparation</a:t>
            </a:r>
            <a:endParaRPr sz="1300">
              <a:solidFill>
                <a:schemeClr val="dk1"/>
              </a:solidFill>
            </a:endParaRPr>
          </a:p>
          <a:p>
            <a:pPr indent="0" lvl="0" marL="0" rtl="0" algn="l">
              <a:spcBef>
                <a:spcPts val="600"/>
              </a:spcBef>
              <a:spcAft>
                <a:spcPts val="0"/>
              </a:spcAft>
              <a:buNone/>
            </a:pPr>
            <a:r>
              <a:rPr b="1" lang="en" sz="1800">
                <a:solidFill>
                  <a:schemeClr val="dk1"/>
                </a:solidFill>
              </a:rPr>
              <a:t>NGLPy</a:t>
            </a:r>
            <a:endParaRPr b="1" sz="1800">
              <a:solidFill>
                <a:schemeClr val="dk1"/>
              </a:solidFill>
            </a:endParaRPr>
          </a:p>
          <a:p>
            <a:pPr indent="-311150" lvl="0" marL="457200" marR="0" rtl="0" algn="l">
              <a:lnSpc>
                <a:spcPct val="100000"/>
              </a:lnSpc>
              <a:spcBef>
                <a:spcPts val="600"/>
              </a:spcBef>
              <a:spcAft>
                <a:spcPts val="0"/>
              </a:spcAft>
              <a:buClr>
                <a:schemeClr val="dk1"/>
              </a:buClr>
              <a:buSzPts val="1300"/>
              <a:buChar char="●"/>
            </a:pPr>
            <a:r>
              <a:rPr lang="en" sz="1300">
                <a:solidFill>
                  <a:schemeClr val="dk1"/>
                </a:solidFill>
              </a:rPr>
              <a:t>Validating against Carlos’ code</a:t>
            </a:r>
            <a:endParaRPr sz="1300">
              <a:solidFill>
                <a:schemeClr val="dk1"/>
              </a:solidFill>
            </a:endParaRPr>
          </a:p>
          <a:p>
            <a:pPr indent="-311150" lvl="0" marL="457200" marR="0" rtl="0" algn="l">
              <a:lnSpc>
                <a:spcPct val="100000"/>
              </a:lnSpc>
              <a:spcBef>
                <a:spcPts val="0"/>
              </a:spcBef>
              <a:spcAft>
                <a:spcPts val="0"/>
              </a:spcAft>
              <a:buClr>
                <a:schemeClr val="dk1"/>
              </a:buClr>
              <a:buSzPts val="1300"/>
              <a:buChar char="●"/>
            </a:pPr>
            <a:r>
              <a:rPr lang="en" sz="1300">
                <a:solidFill>
                  <a:schemeClr val="dk1"/>
                </a:solidFill>
              </a:rPr>
              <a:t>Discrepancies due to </a:t>
            </a:r>
            <a:r>
              <a:rPr b="1" lang="en" sz="1300" u="sng">
                <a:solidFill>
                  <a:schemeClr val="dk1"/>
                </a:solidFill>
              </a:rPr>
              <a:t>symmetric</a:t>
            </a:r>
            <a:r>
              <a:rPr b="1" lang="en" sz="1300">
                <a:solidFill>
                  <a:schemeClr val="dk1"/>
                </a:solidFill>
              </a:rPr>
              <a:t> </a:t>
            </a:r>
            <a:r>
              <a:rPr lang="en" sz="1300">
                <a:solidFill>
                  <a:schemeClr val="dk1"/>
                </a:solidFill>
              </a:rPr>
              <a:t>vs. </a:t>
            </a:r>
            <a:r>
              <a:rPr b="1" lang="en" sz="1300" u="sng">
                <a:solidFill>
                  <a:schemeClr val="dk1"/>
                </a:solidFill>
              </a:rPr>
              <a:t>mutual</a:t>
            </a:r>
            <a:r>
              <a:rPr lang="en" sz="1300">
                <a:solidFill>
                  <a:schemeClr val="dk1"/>
                </a:solidFill>
              </a:rPr>
              <a:t> ERG</a:t>
            </a:r>
            <a:endParaRPr sz="1300">
              <a:solidFill>
                <a:schemeClr val="dk1"/>
              </a:solidFill>
            </a:endParaRPr>
          </a:p>
          <a:p>
            <a:pPr indent="0" lvl="0" marL="457200" marR="0" rtl="0" algn="l">
              <a:lnSpc>
                <a:spcPct val="100000"/>
              </a:lnSpc>
              <a:spcBef>
                <a:spcPts val="600"/>
              </a:spcBef>
              <a:spcAft>
                <a:spcPts val="0"/>
              </a:spcAft>
              <a:buNone/>
            </a:pPr>
            <a:r>
              <a:rPr lang="en" sz="1300">
                <a:solidFill>
                  <a:schemeClr val="dk1"/>
                </a:solidFill>
              </a:rPr>
              <a:t>				</a:t>
            </a:r>
            <a:r>
              <a:rPr b="1" lang="en" sz="1300">
                <a:solidFill>
                  <a:srgbClr val="980000"/>
                </a:solidFill>
              </a:rPr>
              <a:t>(OR)</a:t>
            </a:r>
            <a:r>
              <a:rPr lang="en" sz="1300">
                <a:solidFill>
                  <a:schemeClr val="dk1"/>
                </a:solidFill>
              </a:rPr>
              <a:t>		</a:t>
            </a:r>
            <a:r>
              <a:rPr b="1" lang="en" sz="1300">
                <a:solidFill>
                  <a:srgbClr val="980000"/>
                </a:solidFill>
              </a:rPr>
              <a:t>(AND)</a:t>
            </a:r>
            <a:endParaRPr b="1" sz="1300">
              <a:solidFill>
                <a:srgbClr val="980000"/>
              </a:solidFill>
            </a:endParaRPr>
          </a:p>
          <a:p>
            <a:pPr indent="-317500" lvl="0" marL="457200" rtl="0" algn="l">
              <a:spcBef>
                <a:spcPts val="600"/>
              </a:spcBef>
              <a:spcAft>
                <a:spcPts val="0"/>
              </a:spcAft>
              <a:buClr>
                <a:schemeClr val="dk1"/>
              </a:buClr>
              <a:buSzPts val="1400"/>
              <a:buChar char="●"/>
            </a:pPr>
            <a:r>
              <a:rPr lang="en">
                <a:solidFill>
                  <a:schemeClr val="dk1"/>
                </a:solidFill>
              </a:rPr>
              <a:t>How to compute a streaming, mutual ERG?</a:t>
            </a:r>
            <a:endParaRPr>
              <a:solidFill>
                <a:schemeClr val="dk1"/>
              </a:solidFill>
            </a:endParaRPr>
          </a:p>
          <a:p>
            <a:pPr indent="-146050" lvl="0" marL="685800" marR="30979" rtl="0" algn="l">
              <a:spcBef>
                <a:spcPts val="0"/>
              </a:spcBef>
              <a:spcAft>
                <a:spcPts val="0"/>
              </a:spcAft>
              <a:buClr>
                <a:schemeClr val="dk1"/>
              </a:buClr>
              <a:buSzPts val="1400"/>
              <a:buAutoNum type="arabicPeriod"/>
            </a:pPr>
            <a:r>
              <a:rPr lang="en">
                <a:solidFill>
                  <a:schemeClr val="dk1"/>
                </a:solidFill>
              </a:rPr>
              <a:t>Post-processing step</a:t>
            </a:r>
            <a:endParaRPr>
              <a:solidFill>
                <a:schemeClr val="dk1"/>
              </a:solidFill>
            </a:endParaRPr>
          </a:p>
          <a:p>
            <a:pPr indent="-317500" lvl="0" marL="914400" marR="30979" rtl="0" algn="l">
              <a:spcBef>
                <a:spcPts val="0"/>
              </a:spcBef>
              <a:spcAft>
                <a:spcPts val="0"/>
              </a:spcAft>
              <a:buClr>
                <a:schemeClr val="dk1"/>
              </a:buClr>
              <a:buSzPts val="1400"/>
              <a:buChar char="●"/>
            </a:pPr>
            <a:r>
              <a:rPr lang="en">
                <a:solidFill>
                  <a:schemeClr val="dk1"/>
                </a:solidFill>
              </a:rPr>
              <a:t>Implies all edges are stored in memory somewhere (100M x 250 </a:t>
            </a:r>
            <a:r>
              <a:rPr b="1" lang="en">
                <a:solidFill>
                  <a:srgbClr val="980000"/>
                </a:solidFill>
              </a:rPr>
              <a:t>~100GB</a:t>
            </a:r>
            <a:r>
              <a:rPr lang="en">
                <a:solidFill>
                  <a:schemeClr val="dk1"/>
                </a:solidFill>
              </a:rPr>
              <a:t>)</a:t>
            </a:r>
            <a:endParaRPr>
              <a:solidFill>
                <a:schemeClr val="dk1"/>
              </a:solidFill>
            </a:endParaRPr>
          </a:p>
          <a:p>
            <a:pPr indent="-317500" lvl="0" marL="914400" marR="30979" rtl="0" algn="l">
              <a:spcBef>
                <a:spcPts val="0"/>
              </a:spcBef>
              <a:spcAft>
                <a:spcPts val="0"/>
              </a:spcAft>
              <a:buClr>
                <a:schemeClr val="dk1"/>
              </a:buClr>
              <a:buSzPts val="1400"/>
              <a:buChar char="●"/>
            </a:pPr>
            <a:r>
              <a:rPr lang="en">
                <a:solidFill>
                  <a:schemeClr val="dk1"/>
                </a:solidFill>
              </a:rPr>
              <a:t>Naively: O(nk</a:t>
            </a:r>
            <a:r>
              <a:rPr baseline="30000" lang="en">
                <a:solidFill>
                  <a:schemeClr val="dk1"/>
                </a:solidFill>
              </a:rPr>
              <a:t>2</a:t>
            </a:r>
            <a:r>
              <a:rPr lang="en">
                <a:solidFill>
                  <a:schemeClr val="dk1"/>
                </a:solidFill>
              </a:rPr>
              <a:t>)</a:t>
            </a:r>
            <a:endParaRPr>
              <a:solidFill>
                <a:schemeClr val="dk1"/>
              </a:solidFill>
            </a:endParaRPr>
          </a:p>
          <a:p>
            <a:pPr indent="-146050" lvl="0" marL="685800" marR="30979" rtl="0" algn="l">
              <a:spcBef>
                <a:spcPts val="0"/>
              </a:spcBef>
              <a:spcAft>
                <a:spcPts val="0"/>
              </a:spcAft>
              <a:buClr>
                <a:schemeClr val="dk1"/>
              </a:buClr>
              <a:buSzPts val="1400"/>
              <a:buAutoNum type="arabicPeriod"/>
            </a:pPr>
            <a:r>
              <a:rPr lang="en">
                <a:solidFill>
                  <a:schemeClr val="dk1"/>
                </a:solidFill>
              </a:rPr>
              <a:t>Or somehow order nearby points and ensure they are part of the same batch</a:t>
            </a:r>
            <a:endParaRPr>
              <a:solidFill>
                <a:schemeClr val="dk1"/>
              </a:solidFill>
            </a:endParaRPr>
          </a:p>
          <a:p>
            <a:pPr indent="-317500" lvl="0" marL="914400" marR="30979" rtl="0" algn="l">
              <a:spcBef>
                <a:spcPts val="0"/>
              </a:spcBef>
              <a:spcAft>
                <a:spcPts val="0"/>
              </a:spcAft>
              <a:buClr>
                <a:schemeClr val="dk1"/>
              </a:buClr>
              <a:buSzPts val="1400"/>
              <a:buChar char="●"/>
            </a:pPr>
            <a:r>
              <a:rPr lang="en">
                <a:solidFill>
                  <a:schemeClr val="dk1"/>
                </a:solidFill>
              </a:rPr>
              <a:t>Hard to guarantee this is even possible</a:t>
            </a:r>
            <a:endParaRPr>
              <a:solidFill>
                <a:schemeClr val="dk1"/>
              </a:solidFill>
            </a:endParaRPr>
          </a:p>
          <a:p>
            <a:pPr indent="-146050" lvl="0" marL="685800" marR="30979" rtl="0" algn="l">
              <a:spcBef>
                <a:spcPts val="0"/>
              </a:spcBef>
              <a:spcAft>
                <a:spcPts val="0"/>
              </a:spcAft>
              <a:buClr>
                <a:schemeClr val="dk1"/>
              </a:buClr>
              <a:buSzPts val="1400"/>
              <a:buAutoNum type="arabicPeriod"/>
            </a:pPr>
            <a:r>
              <a:rPr lang="en">
                <a:solidFill>
                  <a:schemeClr val="dk1"/>
                </a:solidFill>
              </a:rPr>
              <a:t>Re-run the same queries multiple times</a:t>
            </a:r>
            <a:endParaRPr>
              <a:solidFill>
                <a:schemeClr val="dk1"/>
              </a:solidFill>
            </a:endParaRPr>
          </a:p>
          <a:p>
            <a:pPr indent="-317500" lvl="0" marL="914400" marR="30979" rtl="0" algn="l">
              <a:spcBef>
                <a:spcPts val="0"/>
              </a:spcBef>
              <a:spcAft>
                <a:spcPts val="0"/>
              </a:spcAft>
              <a:buClr>
                <a:schemeClr val="dk1"/>
              </a:buClr>
              <a:buSzPts val="1400"/>
              <a:buChar char="●"/>
            </a:pPr>
            <a:r>
              <a:rPr lang="en">
                <a:solidFill>
                  <a:schemeClr val="dk1"/>
                </a:solidFill>
              </a:rPr>
              <a:t>I want to generate a histogram of this to see how many times each index ends up being queried in practice</a:t>
            </a:r>
            <a:endParaRPr>
              <a:solidFill>
                <a:schemeClr val="dk1"/>
              </a:solidFill>
            </a:endParaRPr>
          </a:p>
        </p:txBody>
      </p:sp>
      <p:sp>
        <p:nvSpPr>
          <p:cNvPr id="446" name="Google Shape;446;p49"/>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000000"/>
                </a:solidFill>
              </a:rPr>
              <a:t>NGLPy</a:t>
            </a:r>
            <a:endParaRPr/>
          </a:p>
          <a:p>
            <a:pPr indent="-311150" lvl="0" marL="457200" rtl="0" algn="l">
              <a:spcBef>
                <a:spcPts val="0"/>
              </a:spcBef>
              <a:spcAft>
                <a:spcPts val="0"/>
              </a:spcAft>
              <a:buSzPts val="1300"/>
              <a:buChar char="●"/>
            </a:pPr>
            <a:r>
              <a:rPr lang="en" sz="1300"/>
              <a:t>Consider other ways of getting at the mutual ERG</a:t>
            </a:r>
            <a:endParaRPr sz="1300"/>
          </a:p>
          <a:p>
            <a:pPr indent="-311150" lvl="0" marL="457200" rtl="0" algn="l">
              <a:spcBef>
                <a:spcPts val="0"/>
              </a:spcBef>
              <a:spcAft>
                <a:spcPts val="0"/>
              </a:spcAft>
              <a:buSzPts val="1300"/>
              <a:buChar char="●"/>
            </a:pPr>
            <a:r>
              <a:rPr lang="en" sz="1300"/>
              <a:t>Write a more adaptive method for the batch size of the strict ERG method.</a:t>
            </a:r>
            <a:endParaRPr sz="1300"/>
          </a:p>
          <a:p>
            <a:pPr indent="0" lvl="0" marL="457200" rtl="0" algn="l">
              <a:spcBef>
                <a:spcPts val="0"/>
              </a:spcBef>
              <a:spcAft>
                <a:spcPts val="0"/>
              </a:spcAft>
              <a:buNone/>
            </a:pPr>
            <a:r>
              <a:rPr lang="en" sz="1300"/>
              <a:t>The version I have now is:</a:t>
            </a:r>
            <a:endParaRPr sz="1300"/>
          </a:p>
          <a:p>
            <a:pPr indent="-311150" lvl="1" marL="914400" rtl="0" algn="l">
              <a:spcBef>
                <a:spcPts val="0"/>
              </a:spcBef>
              <a:spcAft>
                <a:spcPts val="0"/>
              </a:spcAft>
              <a:buSzPts val="1300"/>
              <a:buChar char="○"/>
            </a:pPr>
            <a:r>
              <a:rPr lang="en" sz="1300"/>
              <a:t>Leaves a lot of free memory per GPU call</a:t>
            </a:r>
            <a:endParaRPr sz="1300"/>
          </a:p>
          <a:p>
            <a:pPr indent="-311150" lvl="1" marL="914400" rtl="0" algn="l">
              <a:spcBef>
                <a:spcPts val="0"/>
              </a:spcBef>
              <a:spcAft>
                <a:spcPts val="0"/>
              </a:spcAft>
              <a:buSzPts val="1300"/>
              <a:buChar char="○"/>
            </a:pPr>
            <a:r>
              <a:rPr lang="en" sz="1300"/>
              <a:t>Wastes  a lot of time repeating knn queries</a:t>
            </a:r>
            <a:endParaRPr sz="1300"/>
          </a:p>
        </p:txBody>
      </p:sp>
      <p:sp>
        <p:nvSpPr>
          <p:cNvPr id="447" name="Google Shape;447;p49"/>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11/2/18</a:t>
            </a:r>
            <a:endParaRPr b="1" sz="3600">
              <a:solidFill>
                <a:srgbClr val="000000"/>
              </a:solidFill>
            </a:endParaRPr>
          </a:p>
        </p:txBody>
      </p:sp>
      <p:cxnSp>
        <p:nvCxnSpPr>
          <p:cNvPr id="448" name="Google Shape;448;p49"/>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449" name="Google Shape;449;p49"/>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450" name="Google Shape;450;p49"/>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grpSp>
        <p:nvGrpSpPr>
          <p:cNvPr id="451" name="Google Shape;451;p49"/>
          <p:cNvGrpSpPr/>
          <p:nvPr/>
        </p:nvGrpSpPr>
        <p:grpSpPr>
          <a:xfrm>
            <a:off x="6635950" y="2973050"/>
            <a:ext cx="2271825" cy="1985100"/>
            <a:chOff x="2217050" y="3089150"/>
            <a:chExt cx="2271825" cy="1985100"/>
          </a:xfrm>
        </p:grpSpPr>
        <p:sp>
          <p:nvSpPr>
            <p:cNvPr id="452" name="Google Shape;452;p49"/>
            <p:cNvSpPr/>
            <p:nvPr/>
          </p:nvSpPr>
          <p:spPr>
            <a:xfrm>
              <a:off x="2391575" y="3089150"/>
              <a:ext cx="1985100" cy="1985100"/>
            </a:xfrm>
            <a:prstGeom prst="ellipse">
              <a:avLst/>
            </a:prstGeom>
            <a:solidFill>
              <a:srgbClr val="EA999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9"/>
            <p:cNvSpPr/>
            <p:nvPr/>
          </p:nvSpPr>
          <p:spPr>
            <a:xfrm>
              <a:off x="2293250" y="4014050"/>
              <a:ext cx="224400" cy="2244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49"/>
            <p:cNvSpPr/>
            <p:nvPr/>
          </p:nvSpPr>
          <p:spPr>
            <a:xfrm>
              <a:off x="2926350" y="4250475"/>
              <a:ext cx="224400" cy="2244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9"/>
            <p:cNvSpPr/>
            <p:nvPr/>
          </p:nvSpPr>
          <p:spPr>
            <a:xfrm>
              <a:off x="4264475" y="3938200"/>
              <a:ext cx="224400" cy="224400"/>
            </a:xfrm>
            <a:prstGeom prst="ellipse">
              <a:avLst/>
            </a:prstGeom>
            <a:solidFill>
              <a:srgbClr val="FFFFF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49"/>
            <p:cNvSpPr/>
            <p:nvPr/>
          </p:nvSpPr>
          <p:spPr>
            <a:xfrm>
              <a:off x="4264475" y="4346975"/>
              <a:ext cx="224400" cy="224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49"/>
            <p:cNvSpPr/>
            <p:nvPr/>
          </p:nvSpPr>
          <p:spPr>
            <a:xfrm>
              <a:off x="3963875" y="4835875"/>
              <a:ext cx="224400" cy="224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49"/>
            <p:cNvSpPr/>
            <p:nvPr/>
          </p:nvSpPr>
          <p:spPr>
            <a:xfrm>
              <a:off x="2701950" y="4747925"/>
              <a:ext cx="224400" cy="224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9"/>
            <p:cNvSpPr/>
            <p:nvPr/>
          </p:nvSpPr>
          <p:spPr>
            <a:xfrm>
              <a:off x="2217050" y="4557975"/>
              <a:ext cx="224400" cy="224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0" name="Google Shape;460;p49"/>
            <p:cNvCxnSpPr>
              <a:stCxn id="453" idx="5"/>
              <a:endCxn id="454" idx="1"/>
            </p:cNvCxnSpPr>
            <p:nvPr/>
          </p:nvCxnSpPr>
          <p:spPr>
            <a:xfrm>
              <a:off x="2484787" y="4205587"/>
              <a:ext cx="474300" cy="77700"/>
            </a:xfrm>
            <a:prstGeom prst="straightConnector1">
              <a:avLst/>
            </a:prstGeom>
            <a:noFill/>
            <a:ln cap="flat" cmpd="sng" w="28575">
              <a:solidFill>
                <a:schemeClr val="dk2"/>
              </a:solidFill>
              <a:prstDash val="solid"/>
              <a:round/>
              <a:headEnd len="med" w="med" type="triangle"/>
              <a:tailEnd len="med" w="med" type="triangle"/>
            </a:ln>
          </p:spPr>
        </p:cxnSp>
        <p:cxnSp>
          <p:nvCxnSpPr>
            <p:cNvPr id="461" name="Google Shape;461;p49"/>
            <p:cNvCxnSpPr>
              <a:stCxn id="459" idx="7"/>
              <a:endCxn id="454" idx="3"/>
            </p:cNvCxnSpPr>
            <p:nvPr/>
          </p:nvCxnSpPr>
          <p:spPr>
            <a:xfrm flipH="1" rot="10800000">
              <a:off x="2408587" y="4442038"/>
              <a:ext cx="550500" cy="148800"/>
            </a:xfrm>
            <a:prstGeom prst="straightConnector1">
              <a:avLst/>
            </a:prstGeom>
            <a:noFill/>
            <a:ln cap="flat" cmpd="sng" w="19050">
              <a:solidFill>
                <a:schemeClr val="dk2"/>
              </a:solidFill>
              <a:prstDash val="dash"/>
              <a:round/>
              <a:headEnd len="med" w="med" type="triangle"/>
              <a:tailEnd len="med" w="med" type="triangle"/>
            </a:ln>
          </p:spPr>
        </p:cxnSp>
        <p:cxnSp>
          <p:nvCxnSpPr>
            <p:cNvPr id="462" name="Google Shape;462;p49"/>
            <p:cNvCxnSpPr>
              <a:stCxn id="454" idx="6"/>
              <a:endCxn id="455" idx="3"/>
            </p:cNvCxnSpPr>
            <p:nvPr/>
          </p:nvCxnSpPr>
          <p:spPr>
            <a:xfrm flipH="1" rot="10800000">
              <a:off x="3150750" y="4129875"/>
              <a:ext cx="1146600" cy="232800"/>
            </a:xfrm>
            <a:prstGeom prst="straightConnector1">
              <a:avLst/>
            </a:prstGeom>
            <a:noFill/>
            <a:ln cap="flat" cmpd="sng" w="28575">
              <a:solidFill>
                <a:schemeClr val="dk2"/>
              </a:solidFill>
              <a:prstDash val="solid"/>
              <a:round/>
              <a:headEnd len="med" w="med" type="none"/>
              <a:tailEnd len="med" w="med" type="triangle"/>
            </a:ln>
          </p:spPr>
        </p:cxnSp>
        <p:cxnSp>
          <p:nvCxnSpPr>
            <p:cNvPr id="463" name="Google Shape;463;p49"/>
            <p:cNvCxnSpPr>
              <a:stCxn id="457" idx="0"/>
              <a:endCxn id="456" idx="3"/>
            </p:cNvCxnSpPr>
            <p:nvPr/>
          </p:nvCxnSpPr>
          <p:spPr>
            <a:xfrm flipH="1" rot="10800000">
              <a:off x="4076075" y="4538575"/>
              <a:ext cx="221400" cy="297300"/>
            </a:xfrm>
            <a:prstGeom prst="straightConnector1">
              <a:avLst/>
            </a:prstGeom>
            <a:noFill/>
            <a:ln cap="flat" cmpd="sng" w="9525">
              <a:solidFill>
                <a:schemeClr val="dk2"/>
              </a:solidFill>
              <a:prstDash val="solid"/>
              <a:round/>
              <a:headEnd len="med" w="med" type="none"/>
              <a:tailEnd len="med" w="med" type="none"/>
            </a:ln>
          </p:spPr>
        </p:cxnSp>
        <p:cxnSp>
          <p:nvCxnSpPr>
            <p:cNvPr id="464" name="Google Shape;464;p49"/>
            <p:cNvCxnSpPr>
              <a:stCxn id="457" idx="2"/>
              <a:endCxn id="458" idx="5"/>
            </p:cNvCxnSpPr>
            <p:nvPr/>
          </p:nvCxnSpPr>
          <p:spPr>
            <a:xfrm rot="10800000">
              <a:off x="2893475" y="4939375"/>
              <a:ext cx="1070400" cy="8700"/>
            </a:xfrm>
            <a:prstGeom prst="straightConnector1">
              <a:avLst/>
            </a:prstGeom>
            <a:noFill/>
            <a:ln cap="flat" cmpd="sng" w="19050">
              <a:solidFill>
                <a:schemeClr val="dk2"/>
              </a:solidFill>
              <a:prstDash val="dash"/>
              <a:round/>
              <a:headEnd len="med" w="med" type="triangle"/>
              <a:tailEnd len="med" w="med" type="triangle"/>
            </a:ln>
          </p:spPr>
        </p:cxnSp>
        <p:cxnSp>
          <p:nvCxnSpPr>
            <p:cNvPr id="465" name="Google Shape;465;p49"/>
            <p:cNvCxnSpPr>
              <a:stCxn id="457" idx="1"/>
              <a:endCxn id="454" idx="5"/>
            </p:cNvCxnSpPr>
            <p:nvPr/>
          </p:nvCxnSpPr>
          <p:spPr>
            <a:xfrm rot="10800000">
              <a:off x="3117738" y="4442138"/>
              <a:ext cx="879000" cy="426600"/>
            </a:xfrm>
            <a:prstGeom prst="straightConnector1">
              <a:avLst/>
            </a:prstGeom>
            <a:noFill/>
            <a:ln cap="flat" cmpd="sng" w="19050">
              <a:solidFill>
                <a:schemeClr val="dk2"/>
              </a:solidFill>
              <a:prstDash val="dash"/>
              <a:round/>
              <a:headEnd len="med" w="med" type="triangle"/>
              <a:tailEnd len="med" w="med" type="triangle"/>
            </a:ln>
          </p:spPr>
        </p:cxnSp>
        <p:cxnSp>
          <p:nvCxnSpPr>
            <p:cNvPr id="466" name="Google Shape;466;p49"/>
            <p:cNvCxnSpPr>
              <a:stCxn id="459" idx="5"/>
              <a:endCxn id="458" idx="2"/>
            </p:cNvCxnSpPr>
            <p:nvPr/>
          </p:nvCxnSpPr>
          <p:spPr>
            <a:xfrm>
              <a:off x="2408587" y="4749512"/>
              <a:ext cx="293400" cy="110700"/>
            </a:xfrm>
            <a:prstGeom prst="straightConnector1">
              <a:avLst/>
            </a:prstGeom>
            <a:noFill/>
            <a:ln cap="flat" cmpd="sng" w="19050">
              <a:solidFill>
                <a:schemeClr val="dk2"/>
              </a:solidFill>
              <a:prstDash val="dash"/>
              <a:round/>
              <a:headEnd len="med" w="med" type="triangle"/>
              <a:tailEnd len="med" w="med" type="triangle"/>
            </a:ln>
          </p:spPr>
        </p:cxnSp>
        <p:cxnSp>
          <p:nvCxnSpPr>
            <p:cNvPr id="467" name="Google Shape;467;p49"/>
            <p:cNvCxnSpPr>
              <a:stCxn id="453" idx="6"/>
              <a:endCxn id="455" idx="2"/>
            </p:cNvCxnSpPr>
            <p:nvPr/>
          </p:nvCxnSpPr>
          <p:spPr>
            <a:xfrm flipH="1" rot="10800000">
              <a:off x="2517650" y="4050350"/>
              <a:ext cx="1746900" cy="75900"/>
            </a:xfrm>
            <a:prstGeom prst="straightConnector1">
              <a:avLst/>
            </a:prstGeom>
            <a:noFill/>
            <a:ln cap="flat" cmpd="sng" w="38100">
              <a:solidFill>
                <a:srgbClr val="990000"/>
              </a:solidFill>
              <a:prstDash val="solid"/>
              <a:round/>
              <a:headEnd len="med" w="med" type="triangle"/>
              <a:tailEnd len="med" w="med" type="none"/>
            </a:ln>
          </p:spPr>
        </p:cxnSp>
        <p:cxnSp>
          <p:nvCxnSpPr>
            <p:cNvPr id="468" name="Google Shape;468;p49"/>
            <p:cNvCxnSpPr>
              <a:stCxn id="453" idx="4"/>
              <a:endCxn id="459" idx="0"/>
            </p:cNvCxnSpPr>
            <p:nvPr/>
          </p:nvCxnSpPr>
          <p:spPr>
            <a:xfrm flipH="1">
              <a:off x="2329250" y="4238450"/>
              <a:ext cx="76200" cy="319500"/>
            </a:xfrm>
            <a:prstGeom prst="straightConnector1">
              <a:avLst/>
            </a:prstGeom>
            <a:noFill/>
            <a:ln cap="flat" cmpd="sng" w="19050">
              <a:solidFill>
                <a:schemeClr val="dk2"/>
              </a:solidFill>
              <a:prstDash val="dash"/>
              <a:round/>
              <a:headEnd len="med" w="med" type="triangle"/>
              <a:tailEnd len="med" w="med" type="triangle"/>
            </a:ln>
          </p:spPr>
        </p:cxnSp>
        <p:cxnSp>
          <p:nvCxnSpPr>
            <p:cNvPr id="469" name="Google Shape;469;p49"/>
            <p:cNvCxnSpPr>
              <a:stCxn id="457" idx="7"/>
              <a:endCxn id="456" idx="4"/>
            </p:cNvCxnSpPr>
            <p:nvPr/>
          </p:nvCxnSpPr>
          <p:spPr>
            <a:xfrm flipH="1" rot="10800000">
              <a:off x="4155412" y="4571438"/>
              <a:ext cx="221400" cy="297300"/>
            </a:xfrm>
            <a:prstGeom prst="straightConnector1">
              <a:avLst/>
            </a:prstGeom>
            <a:noFill/>
            <a:ln cap="flat" cmpd="sng" w="19050">
              <a:solidFill>
                <a:schemeClr val="dk2"/>
              </a:solidFill>
              <a:prstDash val="dash"/>
              <a:round/>
              <a:headEnd len="med" w="med" type="triangle"/>
              <a:tailEnd len="med" w="med" type="triangle"/>
            </a:ln>
          </p:spPr>
        </p:cxnSp>
        <p:cxnSp>
          <p:nvCxnSpPr>
            <p:cNvPr id="470" name="Google Shape;470;p49"/>
            <p:cNvCxnSpPr/>
            <p:nvPr/>
          </p:nvCxnSpPr>
          <p:spPr>
            <a:xfrm rot="10800000">
              <a:off x="4376675" y="4162475"/>
              <a:ext cx="0" cy="184500"/>
            </a:xfrm>
            <a:prstGeom prst="straightConnector1">
              <a:avLst/>
            </a:prstGeom>
            <a:noFill/>
            <a:ln cap="flat" cmpd="sng" w="9525">
              <a:solidFill>
                <a:schemeClr val="dk2"/>
              </a:solidFill>
              <a:prstDash val="dash"/>
              <a:round/>
              <a:headEnd len="med" w="med" type="triangle"/>
              <a:tailEnd len="med" w="med" type="triangle"/>
            </a:ln>
          </p:spPr>
        </p:cxnSp>
      </p:grpSp>
      <p:cxnSp>
        <p:nvCxnSpPr>
          <p:cNvPr id="471" name="Google Shape;471;p49"/>
          <p:cNvCxnSpPr/>
          <p:nvPr/>
        </p:nvCxnSpPr>
        <p:spPr>
          <a:xfrm>
            <a:off x="4246200" y="2243275"/>
            <a:ext cx="2403600" cy="1025400"/>
          </a:xfrm>
          <a:prstGeom prst="straightConnector1">
            <a:avLst/>
          </a:prstGeom>
          <a:noFill/>
          <a:ln cap="flat" cmpd="sng" w="38100">
            <a:solidFill>
              <a:srgbClr val="980000"/>
            </a:solidFill>
            <a:prstDash val="solid"/>
            <a:round/>
            <a:headEnd len="med" w="med" type="none"/>
            <a:tailEnd len="med" w="med" type="triangle"/>
          </a:ln>
        </p:spPr>
      </p:cxnSp>
      <p:sp>
        <p:nvSpPr>
          <p:cNvPr id="472" name="Google Shape;472;p49"/>
          <p:cNvSpPr/>
          <p:nvPr/>
        </p:nvSpPr>
        <p:spPr>
          <a:xfrm>
            <a:off x="9745425" y="3809950"/>
            <a:ext cx="328800" cy="352200"/>
          </a:xfrm>
          <a:prstGeom prst="ellipse">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9"/>
          <p:cNvSpPr txBox="1"/>
          <p:nvPr/>
        </p:nvSpPr>
        <p:spPr>
          <a:xfrm>
            <a:off x="6466200" y="3614050"/>
            <a:ext cx="3288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a:t>
            </a:r>
            <a:endParaRPr sz="1800"/>
          </a:p>
        </p:txBody>
      </p:sp>
      <p:sp>
        <p:nvSpPr>
          <p:cNvPr id="474" name="Google Shape;474;p49"/>
          <p:cNvSpPr txBox="1"/>
          <p:nvPr/>
        </p:nvSpPr>
        <p:spPr>
          <a:xfrm>
            <a:off x="8755375" y="3478025"/>
            <a:ext cx="3288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q</a:t>
            </a:r>
            <a:endParaRPr sz="1800"/>
          </a:p>
        </p:txBody>
      </p:sp>
      <p:sp>
        <p:nvSpPr>
          <p:cNvPr id="475" name="Google Shape;475;p49"/>
          <p:cNvSpPr txBox="1"/>
          <p:nvPr/>
        </p:nvSpPr>
        <p:spPr>
          <a:xfrm>
            <a:off x="7314550" y="3998000"/>
            <a:ext cx="328800" cy="471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r</a:t>
            </a:r>
            <a:endParaRPr sz="1800"/>
          </a:p>
        </p:txBody>
      </p:sp>
      <p:sp>
        <p:nvSpPr>
          <p:cNvPr id="476" name="Google Shape;476;p49"/>
          <p:cNvSpPr txBox="1"/>
          <p:nvPr/>
        </p:nvSpPr>
        <p:spPr>
          <a:xfrm>
            <a:off x="4566900" y="3268675"/>
            <a:ext cx="1899300" cy="190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pr is valid</a:t>
            </a:r>
            <a:endParaRPr sz="1800"/>
          </a:p>
          <a:p>
            <a:pPr indent="228600" lvl="0" marL="0" rtl="0" algn="l">
              <a:spcBef>
                <a:spcPts val="0"/>
              </a:spcBef>
              <a:spcAft>
                <a:spcPts val="0"/>
              </a:spcAft>
              <a:buNone/>
            </a:pPr>
            <a:r>
              <a:rPr lang="en" sz="1800"/>
              <a:t>∴ pq is invalid</a:t>
            </a:r>
            <a:endParaRPr sz="1800"/>
          </a:p>
          <a:p>
            <a:pPr indent="0" lvl="0" marL="0" rtl="0" algn="l">
              <a:spcBef>
                <a:spcPts val="0"/>
              </a:spcBef>
              <a:spcAft>
                <a:spcPts val="0"/>
              </a:spcAft>
              <a:buNone/>
            </a:pPr>
            <a:r>
              <a:rPr lang="en" sz="1800"/>
              <a:t>qr is invalid</a:t>
            </a:r>
            <a:endParaRPr sz="1800"/>
          </a:p>
          <a:p>
            <a:pPr indent="228600" lvl="0" marL="0" rtl="0" algn="l">
              <a:spcBef>
                <a:spcPts val="0"/>
              </a:spcBef>
              <a:spcAft>
                <a:spcPts val="0"/>
              </a:spcAft>
              <a:buNone/>
            </a:pPr>
            <a:r>
              <a:rPr lang="en" sz="1800">
                <a:solidFill>
                  <a:schemeClr val="dk1"/>
                </a:solidFill>
              </a:rPr>
              <a:t>∴ qp is valid</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Clr>
                <a:schemeClr val="dk1"/>
              </a:buClr>
              <a:buSzPts val="1100"/>
              <a:buFont typeface="Arial"/>
              <a:buNone/>
            </a:pPr>
            <a:r>
              <a:rPr lang="en" sz="1800">
                <a:solidFill>
                  <a:schemeClr val="dk1"/>
                </a:solidFill>
              </a:rPr>
              <a:t>rq is valid</a:t>
            </a:r>
            <a:endParaRPr sz="1800">
              <a:solidFill>
                <a:schemeClr val="dk1"/>
              </a:solidFill>
            </a:endParaRPr>
          </a:p>
          <a:p>
            <a:pPr indent="0" lvl="0" marL="0" rtl="0" algn="l">
              <a:spcBef>
                <a:spcPts val="0"/>
              </a:spcBef>
              <a:spcAft>
                <a:spcPts val="0"/>
              </a:spcAft>
              <a:buNone/>
            </a:pPr>
            <a:r>
              <a:t/>
            </a:r>
            <a:endParaRPr sz="1800"/>
          </a:p>
          <a:p>
            <a:pPr indent="228600" lvl="0" marL="0" rtl="0" algn="l">
              <a:spcBef>
                <a:spcPts val="0"/>
              </a:spcBef>
              <a:spcAft>
                <a:spcPts val="0"/>
              </a:spcAft>
              <a:buNone/>
            </a:pPr>
            <a:r>
              <a:t/>
            </a:r>
            <a:endParaRPr sz="1800"/>
          </a:p>
        </p:txBody>
      </p:sp>
      <p:sp>
        <p:nvSpPr>
          <p:cNvPr id="477" name="Google Shape;477;p49"/>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1" name="Shape 481"/>
        <p:cNvGrpSpPr/>
        <p:nvPr/>
      </p:nvGrpSpPr>
      <p:grpSpPr>
        <a:xfrm>
          <a:off x="0" y="0"/>
          <a:ext cx="0" cy="0"/>
          <a:chOff x="0" y="0"/>
          <a:chExt cx="0" cy="0"/>
        </a:xfrm>
      </p:grpSpPr>
      <p:sp>
        <p:nvSpPr>
          <p:cNvPr id="482" name="Google Shape;482;p50"/>
          <p:cNvSpPr/>
          <p:nvPr/>
        </p:nvSpPr>
        <p:spPr>
          <a:xfrm>
            <a:off x="0" y="590375"/>
            <a:ext cx="4566900" cy="4553100"/>
          </a:xfrm>
          <a:prstGeom prst="rect">
            <a:avLst/>
          </a:prstGeom>
          <a:solidFill>
            <a:srgbClr val="F4CCCC"/>
          </a:solidFill>
          <a:ln>
            <a:noFill/>
          </a:ln>
        </p:spPr>
        <p:txBody>
          <a:bodyPr anchorCtr="0" anchor="t" bIns="91425" lIns="91425" spcFirstLastPara="1" rIns="2126450" wrap="square" tIns="91425">
            <a:noAutofit/>
          </a:bodyPr>
          <a:lstStyle/>
          <a:p>
            <a:pPr indent="0" lvl="0" marL="0" marR="0" rtl="0" algn="l">
              <a:spcBef>
                <a:spcPts val="600"/>
              </a:spcBef>
              <a:spcAft>
                <a:spcPts val="0"/>
              </a:spcAft>
              <a:buClr>
                <a:schemeClr val="dk1"/>
              </a:buClr>
              <a:buSzPts val="1100"/>
              <a:buFont typeface="Arial"/>
              <a:buNone/>
            </a:pPr>
            <a:r>
              <a:rPr b="1" lang="en" sz="1800">
                <a:solidFill>
                  <a:schemeClr val="dk1"/>
                </a:solidFill>
              </a:rPr>
              <a:t>NGLPy</a:t>
            </a:r>
            <a:endParaRPr b="1" sz="1800">
              <a:solidFill>
                <a:schemeClr val="dk1"/>
              </a:solidFill>
            </a:endParaRPr>
          </a:p>
          <a:p>
            <a:pPr indent="-139700" lvl="0" marL="228600" marR="0" rtl="0" algn="l">
              <a:spcBef>
                <a:spcPts val="600"/>
              </a:spcBef>
              <a:spcAft>
                <a:spcPts val="0"/>
              </a:spcAft>
              <a:buClr>
                <a:schemeClr val="dk1"/>
              </a:buClr>
              <a:buSzPts val="1300"/>
              <a:buChar char="●"/>
            </a:pPr>
            <a:r>
              <a:rPr lang="en" sz="1300">
                <a:solidFill>
                  <a:schemeClr val="dk1"/>
                </a:solidFill>
              </a:rPr>
              <a:t>Excising Python portions</a:t>
            </a:r>
            <a:endParaRPr sz="1300">
              <a:solidFill>
                <a:schemeClr val="dk1"/>
              </a:solidFill>
            </a:endParaRPr>
          </a:p>
          <a:p>
            <a:pPr indent="-139700" lvl="0" marL="228600" marR="0" rtl="0" algn="l">
              <a:spcBef>
                <a:spcPts val="0"/>
              </a:spcBef>
              <a:spcAft>
                <a:spcPts val="0"/>
              </a:spcAft>
              <a:buClr>
                <a:schemeClr val="dk1"/>
              </a:buClr>
              <a:buSzPts val="1300"/>
              <a:buChar char="●"/>
            </a:pPr>
            <a:r>
              <a:rPr lang="en" sz="1300">
                <a:solidFill>
                  <a:schemeClr val="dk1"/>
                </a:solidFill>
              </a:rPr>
              <a:t>ANN interface (complete)</a:t>
            </a:r>
            <a:endParaRPr sz="1300">
              <a:solidFill>
                <a:schemeClr val="dk1"/>
              </a:solidFill>
            </a:endParaRPr>
          </a:p>
          <a:p>
            <a:pPr indent="-139700" lvl="0" marL="228600" marR="0" rtl="0" algn="l">
              <a:spcBef>
                <a:spcPts val="0"/>
              </a:spcBef>
              <a:spcAft>
                <a:spcPts val="0"/>
              </a:spcAft>
              <a:buClr>
                <a:schemeClr val="dk1"/>
              </a:buClr>
              <a:buSzPts val="1300"/>
              <a:buChar char="●"/>
            </a:pPr>
            <a:r>
              <a:rPr lang="en" sz="1300">
                <a:solidFill>
                  <a:schemeClr val="dk1"/>
                </a:solidFill>
              </a:rPr>
              <a:t>FAISS interface (started)</a:t>
            </a:r>
            <a:endParaRPr sz="1300">
              <a:solidFill>
                <a:schemeClr val="dk1"/>
              </a:solidFill>
            </a:endParaRPr>
          </a:p>
          <a:p>
            <a:pPr indent="-139700" lvl="0" marL="228600" marR="0" rtl="0" algn="l">
              <a:spcBef>
                <a:spcPts val="0"/>
              </a:spcBef>
              <a:spcAft>
                <a:spcPts val="0"/>
              </a:spcAft>
              <a:buClr>
                <a:schemeClr val="dk1"/>
              </a:buClr>
              <a:buSzPts val="1300"/>
              <a:buChar char="●"/>
            </a:pPr>
            <a:r>
              <a:rPr lang="en" sz="1300">
                <a:solidFill>
                  <a:schemeClr val="dk1"/>
                </a:solidFill>
              </a:rPr>
              <a:t>Some optimization </a:t>
            </a:r>
            <a:r>
              <a:rPr b="1" lang="en" sz="1300">
                <a:solidFill>
                  <a:srgbClr val="990000"/>
                </a:solidFill>
              </a:rPr>
              <a:t>90s</a:t>
            </a:r>
            <a:r>
              <a:rPr lang="en" sz="1300">
                <a:solidFill>
                  <a:schemeClr val="dk1"/>
                </a:solidFill>
              </a:rPr>
              <a:t> → </a:t>
            </a:r>
            <a:r>
              <a:rPr b="1" lang="en" sz="1300">
                <a:solidFill>
                  <a:srgbClr val="38761D"/>
                </a:solidFill>
              </a:rPr>
              <a:t>&lt;15s</a:t>
            </a:r>
            <a:r>
              <a:rPr lang="en" sz="1300">
                <a:solidFill>
                  <a:schemeClr val="dk1"/>
                </a:solidFill>
              </a:rPr>
              <a:t> for 1M points in 2D</a:t>
            </a:r>
            <a:endParaRPr sz="1300">
              <a:solidFill>
                <a:schemeClr val="dk1"/>
              </a:solidFill>
            </a:endParaRPr>
          </a:p>
          <a:p>
            <a:pPr indent="0" lvl="0" marL="0" marR="0" rtl="0" algn="l">
              <a:spcBef>
                <a:spcPts val="0"/>
              </a:spcBef>
              <a:spcAft>
                <a:spcPts val="0"/>
              </a:spcAft>
              <a:buNone/>
            </a:pPr>
            <a:r>
              <a:rPr b="1" lang="en" sz="1800">
                <a:solidFill>
                  <a:schemeClr val="dk1"/>
                </a:solidFill>
              </a:rPr>
              <a:t>ICSE</a:t>
            </a:r>
            <a:endParaRPr b="1" sz="1800">
              <a:solidFill>
                <a:schemeClr val="dk1"/>
              </a:solidFill>
            </a:endParaRPr>
          </a:p>
          <a:p>
            <a:pPr indent="-139700" lvl="0" marL="228600" marR="0" rtl="0" algn="l">
              <a:spcBef>
                <a:spcPts val="600"/>
              </a:spcBef>
              <a:spcAft>
                <a:spcPts val="0"/>
              </a:spcAft>
              <a:buClr>
                <a:schemeClr val="dk1"/>
              </a:buClr>
              <a:buSzPts val="1300"/>
              <a:buChar char="●"/>
            </a:pPr>
            <a:r>
              <a:rPr lang="en" sz="1300">
                <a:solidFill>
                  <a:schemeClr val="dk1"/>
                </a:solidFill>
              </a:rPr>
              <a:t>UI improvements</a:t>
            </a:r>
            <a:endParaRPr sz="1300">
              <a:solidFill>
                <a:schemeClr val="dk1"/>
              </a:solidFill>
            </a:endParaRPr>
          </a:p>
          <a:p>
            <a:pPr indent="0" lvl="0" marL="0" marR="0" rtl="0" algn="l">
              <a:spcBef>
                <a:spcPts val="0"/>
              </a:spcBef>
              <a:spcAft>
                <a:spcPts val="0"/>
              </a:spcAft>
              <a:buNone/>
            </a:pPr>
            <a:r>
              <a:t/>
            </a:r>
            <a:endParaRPr sz="1300">
              <a:solidFill>
                <a:schemeClr val="dk1"/>
              </a:solidFill>
            </a:endParaRPr>
          </a:p>
          <a:p>
            <a:pPr indent="0" lvl="0" marL="457200" marR="0" rtl="0" algn="l">
              <a:spcBef>
                <a:spcPts val="600"/>
              </a:spcBef>
              <a:spcAft>
                <a:spcPts val="0"/>
              </a:spcAft>
              <a:buNone/>
            </a:pPr>
            <a:r>
              <a:t/>
            </a:r>
            <a:endParaRPr sz="1300"/>
          </a:p>
          <a:p>
            <a:pPr indent="0" lvl="0" marL="0" marR="0" rtl="0" algn="l">
              <a:spcBef>
                <a:spcPts val="600"/>
              </a:spcBef>
              <a:spcAft>
                <a:spcPts val="0"/>
              </a:spcAft>
              <a:buNone/>
            </a:pPr>
            <a:r>
              <a:t/>
            </a:r>
            <a:endParaRPr sz="1300"/>
          </a:p>
          <a:p>
            <a:pPr indent="0" lvl="0" marL="457200" marR="0" rtl="0" algn="l">
              <a:spcBef>
                <a:spcPts val="600"/>
              </a:spcBef>
              <a:spcAft>
                <a:spcPts val="0"/>
              </a:spcAft>
              <a:buNone/>
            </a:pPr>
            <a:r>
              <a:t/>
            </a:r>
            <a:endParaRPr sz="1300"/>
          </a:p>
          <a:p>
            <a:pPr indent="0" lvl="0" marL="457200" marR="0" rtl="0" algn="l">
              <a:spcBef>
                <a:spcPts val="600"/>
              </a:spcBef>
              <a:spcAft>
                <a:spcPts val="0"/>
              </a:spcAft>
              <a:buNone/>
            </a:pPr>
            <a:r>
              <a:t/>
            </a:r>
            <a:endParaRPr sz="1300"/>
          </a:p>
          <a:p>
            <a:pPr indent="0" lvl="0" marL="457200" marR="0" rtl="0" algn="l">
              <a:spcBef>
                <a:spcPts val="600"/>
              </a:spcBef>
              <a:spcAft>
                <a:spcPts val="0"/>
              </a:spcAft>
              <a:buNone/>
            </a:pPr>
            <a:r>
              <a:t/>
            </a:r>
            <a:endParaRPr sz="1300"/>
          </a:p>
          <a:p>
            <a:pPr indent="0" lvl="0" marL="457200" marR="0" rtl="0" algn="l">
              <a:spcBef>
                <a:spcPts val="600"/>
              </a:spcBef>
              <a:spcAft>
                <a:spcPts val="0"/>
              </a:spcAft>
              <a:buNone/>
            </a:pPr>
            <a:r>
              <a:t/>
            </a:r>
            <a:endParaRPr sz="1300"/>
          </a:p>
          <a:p>
            <a:pPr indent="0" lvl="0" marL="457200" marR="0" rtl="0" algn="l">
              <a:spcBef>
                <a:spcPts val="600"/>
              </a:spcBef>
              <a:spcAft>
                <a:spcPts val="0"/>
              </a:spcAft>
              <a:buNone/>
            </a:pPr>
            <a:r>
              <a:t/>
            </a:r>
            <a:endParaRPr sz="1300"/>
          </a:p>
          <a:p>
            <a:pPr indent="0" lvl="0" marL="457200" marR="0" rtl="0" algn="l">
              <a:spcBef>
                <a:spcPts val="600"/>
              </a:spcBef>
              <a:spcAft>
                <a:spcPts val="0"/>
              </a:spcAft>
              <a:buNone/>
            </a:pPr>
            <a:r>
              <a:t/>
            </a:r>
            <a:endParaRPr sz="1300"/>
          </a:p>
          <a:p>
            <a:pPr indent="0" lvl="0" marL="457200" marR="0" rtl="0" algn="l">
              <a:spcBef>
                <a:spcPts val="600"/>
              </a:spcBef>
              <a:spcAft>
                <a:spcPts val="0"/>
              </a:spcAft>
              <a:buNone/>
            </a:pPr>
            <a:r>
              <a:t/>
            </a:r>
            <a:endParaRPr sz="1300"/>
          </a:p>
          <a:p>
            <a:pPr indent="0" lvl="0" marL="0" marR="0" rtl="0" algn="l">
              <a:lnSpc>
                <a:spcPct val="100000"/>
              </a:lnSpc>
              <a:spcBef>
                <a:spcPts val="600"/>
              </a:spcBef>
              <a:spcAft>
                <a:spcPts val="0"/>
              </a:spcAft>
              <a:buNone/>
            </a:pPr>
            <a:r>
              <a:t/>
            </a:r>
            <a:endParaRPr sz="1300">
              <a:solidFill>
                <a:schemeClr val="dk1"/>
              </a:solidFill>
            </a:endParaRPr>
          </a:p>
        </p:txBody>
      </p:sp>
      <p:sp>
        <p:nvSpPr>
          <p:cNvPr id="483" name="Google Shape;483;p50"/>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rPr>
              <a:t>ICSE</a:t>
            </a:r>
            <a:endParaRPr b="1" sz="1800">
              <a:solidFill>
                <a:srgbClr val="000000"/>
              </a:solidFill>
            </a:endParaRPr>
          </a:p>
          <a:p>
            <a:pPr indent="-317500" lvl="0" marL="457200" rtl="0" algn="l">
              <a:spcBef>
                <a:spcPts val="0"/>
              </a:spcBef>
              <a:spcAft>
                <a:spcPts val="0"/>
              </a:spcAft>
              <a:buClr>
                <a:srgbClr val="000000"/>
              </a:buClr>
              <a:buSzPts val="1400"/>
              <a:buChar char="●"/>
            </a:pPr>
            <a:r>
              <a:rPr lang="en"/>
              <a:t>Get d3.parcoords.js in jupyter</a:t>
            </a:r>
            <a:endParaRPr/>
          </a:p>
          <a:p>
            <a:pPr indent="0" lvl="0" marL="0" rtl="0" algn="l">
              <a:spcBef>
                <a:spcPts val="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Push new TopoPy interface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Adding sensitivity to the details view</a:t>
            </a:r>
            <a:endParaRPr/>
          </a:p>
          <a:p>
            <a:pPr indent="0" lvl="0" marL="0" rtl="0" algn="l">
              <a:spcBef>
                <a:spcPts val="0"/>
              </a:spcBef>
              <a:spcAft>
                <a:spcPts val="0"/>
              </a:spcAft>
              <a:buNone/>
            </a:pPr>
            <a:r>
              <a:rPr b="1" lang="en" sz="1800">
                <a:solidFill>
                  <a:srgbClr val="000000"/>
                </a:solidFill>
              </a:rPr>
              <a:t>NGLPy</a:t>
            </a:r>
            <a:endParaRPr/>
          </a:p>
          <a:p>
            <a:pPr indent="-311150" lvl="0" marL="457200" rtl="0" algn="l">
              <a:spcBef>
                <a:spcPts val="0"/>
              </a:spcBef>
              <a:spcAft>
                <a:spcPts val="0"/>
              </a:spcAft>
              <a:buSzPts val="1300"/>
              <a:buChar char="●"/>
            </a:pPr>
            <a:r>
              <a:rPr lang="en" sz="1300"/>
              <a:t>Compare performance with ANN vs. FAISS</a:t>
            </a:r>
            <a:endParaRPr sz="1300"/>
          </a:p>
          <a:p>
            <a:pPr indent="-311150" lvl="0" marL="457200" rtl="0" algn="l">
              <a:spcBef>
                <a:spcPts val="0"/>
              </a:spcBef>
              <a:spcAft>
                <a:spcPts val="0"/>
              </a:spcAft>
              <a:buSzPts val="1300"/>
              <a:buChar char="●"/>
            </a:pPr>
            <a:r>
              <a:rPr lang="en" sz="1300"/>
              <a:t>Fix chunking problem in new C implementation (needed for large-scale data that doesn’t fit on GPU)</a:t>
            </a:r>
            <a:endParaRPr sz="1300"/>
          </a:p>
          <a:p>
            <a:pPr indent="-311150" lvl="0" marL="457200" rtl="0" algn="l">
              <a:spcBef>
                <a:spcPts val="0"/>
              </a:spcBef>
              <a:spcAft>
                <a:spcPts val="0"/>
              </a:spcAft>
              <a:buSzPts val="1300"/>
              <a:buChar char="●"/>
            </a:pPr>
            <a:r>
              <a:rPr lang="en" sz="1300"/>
              <a:t>Performance analysis breakdown on C code (similar to last week)</a:t>
            </a:r>
            <a:endParaRPr sz="1300"/>
          </a:p>
        </p:txBody>
      </p:sp>
      <p:sp>
        <p:nvSpPr>
          <p:cNvPr id="484" name="Google Shape;484;p50"/>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10/26/18</a:t>
            </a:r>
            <a:endParaRPr b="1" sz="3600">
              <a:solidFill>
                <a:srgbClr val="000000"/>
              </a:solidFill>
            </a:endParaRPr>
          </a:p>
        </p:txBody>
      </p:sp>
      <p:cxnSp>
        <p:nvCxnSpPr>
          <p:cNvPr id="485" name="Google Shape;485;p50"/>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486" name="Google Shape;486;p50"/>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487" name="Google Shape;487;p50"/>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
        <p:nvSpPr>
          <p:cNvPr id="488" name="Google Shape;488;p50"/>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pic>
        <p:nvPicPr>
          <p:cNvPr id="489" name="Google Shape;489;p50"/>
          <p:cNvPicPr preferRelativeResize="0"/>
          <p:nvPr/>
        </p:nvPicPr>
        <p:blipFill rotWithShape="1">
          <a:blip r:embed="rId3">
            <a:alphaModFix/>
          </a:blip>
          <a:srcRect b="7032" l="0" r="0" t="4620"/>
          <a:stretch/>
        </p:blipFill>
        <p:spPr>
          <a:xfrm>
            <a:off x="669000" y="2578975"/>
            <a:ext cx="3126077" cy="1195499"/>
          </a:xfrm>
          <a:prstGeom prst="rect">
            <a:avLst/>
          </a:prstGeom>
          <a:noFill/>
          <a:ln>
            <a:noFill/>
          </a:ln>
        </p:spPr>
      </p:pic>
      <p:pic>
        <p:nvPicPr>
          <p:cNvPr id="490" name="Google Shape;490;p50"/>
          <p:cNvPicPr preferRelativeResize="0"/>
          <p:nvPr/>
        </p:nvPicPr>
        <p:blipFill rotWithShape="1">
          <a:blip r:embed="rId4">
            <a:alphaModFix/>
          </a:blip>
          <a:srcRect b="11522" l="0" r="0" t="4620"/>
          <a:stretch/>
        </p:blipFill>
        <p:spPr>
          <a:xfrm>
            <a:off x="669000" y="3939225"/>
            <a:ext cx="3126077" cy="1134749"/>
          </a:xfrm>
          <a:prstGeom prst="rect">
            <a:avLst/>
          </a:prstGeom>
          <a:noFill/>
          <a:ln>
            <a:noFill/>
          </a:ln>
        </p:spPr>
      </p:pic>
      <p:pic>
        <p:nvPicPr>
          <p:cNvPr id="491" name="Google Shape;491;p50"/>
          <p:cNvPicPr preferRelativeResize="0"/>
          <p:nvPr/>
        </p:nvPicPr>
        <p:blipFill>
          <a:blip r:embed="rId5">
            <a:alphaModFix/>
          </a:blip>
          <a:stretch>
            <a:fillRect/>
          </a:stretch>
        </p:blipFill>
        <p:spPr>
          <a:xfrm>
            <a:off x="6424400" y="3134225"/>
            <a:ext cx="2719596" cy="20396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5" name="Shape 495"/>
        <p:cNvGrpSpPr/>
        <p:nvPr/>
      </p:nvGrpSpPr>
      <p:grpSpPr>
        <a:xfrm>
          <a:off x="0" y="0"/>
          <a:ext cx="0" cy="0"/>
          <a:chOff x="0" y="0"/>
          <a:chExt cx="0" cy="0"/>
        </a:xfrm>
      </p:grpSpPr>
      <p:sp>
        <p:nvSpPr>
          <p:cNvPr id="496" name="Google Shape;496;p51"/>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b="1" lang="en" sz="1800">
                <a:solidFill>
                  <a:srgbClr val="000000"/>
                </a:solidFill>
              </a:rPr>
              <a:t>ML</a:t>
            </a:r>
            <a:endParaRPr b="1" sz="1800">
              <a:solidFill>
                <a:srgbClr val="000000"/>
              </a:solidFill>
            </a:endParaRPr>
          </a:p>
          <a:p>
            <a:pPr indent="-311150" lvl="0" marL="457200" rtl="0" algn="l">
              <a:spcBef>
                <a:spcPts val="600"/>
              </a:spcBef>
              <a:spcAft>
                <a:spcPts val="0"/>
              </a:spcAft>
              <a:buClr>
                <a:srgbClr val="000000"/>
              </a:buClr>
              <a:buSzPts val="1300"/>
              <a:buChar char="●"/>
            </a:pPr>
            <a:r>
              <a:rPr lang="en" sz="1300"/>
              <a:t>More modular notebooks</a:t>
            </a:r>
            <a:endParaRPr sz="1300"/>
          </a:p>
          <a:p>
            <a:pPr indent="-311150" lvl="0" marL="457200" rtl="0" algn="l">
              <a:spcBef>
                <a:spcPts val="0"/>
              </a:spcBef>
              <a:spcAft>
                <a:spcPts val="0"/>
              </a:spcAft>
              <a:buSzPts val="1300"/>
              <a:buChar char="●"/>
            </a:pPr>
            <a:r>
              <a:rPr lang="en" sz="1300"/>
              <a:t>Example analysis on logistic regression</a:t>
            </a:r>
            <a:endParaRPr sz="1300"/>
          </a:p>
          <a:p>
            <a:pPr indent="0" lvl="0" marL="0" rtl="0" algn="l">
              <a:spcBef>
                <a:spcPts val="600"/>
              </a:spcBef>
              <a:spcAft>
                <a:spcPts val="0"/>
              </a:spcAft>
              <a:buNone/>
            </a:pPr>
            <a:r>
              <a:rPr b="1" lang="en" sz="1800">
                <a:solidFill>
                  <a:schemeClr val="dk1"/>
                </a:solidFill>
              </a:rPr>
              <a:t>Large-Scale High-Dim Vis (NGLPy)</a:t>
            </a:r>
            <a:endParaRPr b="1" sz="1800">
              <a:solidFill>
                <a:schemeClr val="dk1"/>
              </a:solidFill>
            </a:endParaRPr>
          </a:p>
          <a:p>
            <a:pPr indent="-311150" lvl="0" marL="457200" marR="0" rtl="0" algn="l">
              <a:lnSpc>
                <a:spcPct val="100000"/>
              </a:lnSpc>
              <a:spcBef>
                <a:spcPts val="600"/>
              </a:spcBef>
              <a:spcAft>
                <a:spcPts val="0"/>
              </a:spcAft>
              <a:buClr>
                <a:schemeClr val="dk1"/>
              </a:buClr>
              <a:buSzPts val="1300"/>
              <a:buChar char="●"/>
            </a:pPr>
            <a:r>
              <a:rPr lang="en" sz="1300">
                <a:solidFill>
                  <a:schemeClr val="dk1"/>
                </a:solidFill>
              </a:rPr>
              <a:t>Python 2.7 support for NGLPy</a:t>
            </a:r>
            <a:endParaRPr sz="1300">
              <a:solidFill>
                <a:schemeClr val="dk1"/>
              </a:solidFill>
            </a:endParaRPr>
          </a:p>
          <a:p>
            <a:pPr indent="-311150" lvl="0" marL="457200" marR="0" rtl="0" algn="l">
              <a:lnSpc>
                <a:spcPct val="100000"/>
              </a:lnSpc>
              <a:spcBef>
                <a:spcPts val="0"/>
              </a:spcBef>
              <a:spcAft>
                <a:spcPts val="0"/>
              </a:spcAft>
              <a:buClr>
                <a:schemeClr val="dk1"/>
              </a:buClr>
              <a:buSzPts val="1300"/>
              <a:buChar char="●"/>
            </a:pPr>
            <a:r>
              <a:rPr lang="en" sz="1300">
                <a:solidFill>
                  <a:schemeClr val="dk1"/>
                </a:solidFill>
              </a:rPr>
              <a:t>C++ example working with hdtopology</a:t>
            </a:r>
            <a:endParaRPr sz="1300">
              <a:solidFill>
                <a:schemeClr val="dk1"/>
              </a:solidFill>
            </a:endParaRPr>
          </a:p>
          <a:p>
            <a:pPr indent="0" lvl="0" marL="457200" marR="0" rtl="0" algn="l">
              <a:lnSpc>
                <a:spcPct val="100000"/>
              </a:lnSpc>
              <a:spcBef>
                <a:spcPts val="600"/>
              </a:spcBef>
              <a:spcAft>
                <a:spcPts val="0"/>
              </a:spcAft>
              <a:buNone/>
            </a:pPr>
            <a:r>
              <a:t/>
            </a:r>
            <a:endParaRPr sz="1300">
              <a:solidFill>
                <a:schemeClr val="dk1"/>
              </a:solidFill>
            </a:endParaRPr>
          </a:p>
          <a:p>
            <a:pPr indent="-311150" lvl="0" marL="457200" marR="0" rtl="0" algn="l">
              <a:lnSpc>
                <a:spcPct val="100000"/>
              </a:lnSpc>
              <a:spcBef>
                <a:spcPts val="600"/>
              </a:spcBef>
              <a:spcAft>
                <a:spcPts val="0"/>
              </a:spcAft>
              <a:buClr>
                <a:schemeClr val="dk1"/>
              </a:buClr>
              <a:buSzPts val="1300"/>
              <a:buChar char="●"/>
            </a:pPr>
            <a:r>
              <a:rPr lang="en" sz="1300">
                <a:solidFill>
                  <a:schemeClr val="dk1"/>
                </a:solidFill>
              </a:rPr>
              <a:t>Python example struggling with overloads</a:t>
            </a:r>
            <a:endParaRPr sz="1300">
              <a:solidFill>
                <a:schemeClr val="dk1"/>
              </a:solidFill>
            </a:endParaRPr>
          </a:p>
          <a:p>
            <a:pPr indent="-311150" lvl="0" marL="457200" marR="0" rtl="0" algn="l">
              <a:lnSpc>
                <a:spcPct val="100000"/>
              </a:lnSpc>
              <a:spcBef>
                <a:spcPts val="0"/>
              </a:spcBef>
              <a:spcAft>
                <a:spcPts val="0"/>
              </a:spcAft>
              <a:buClr>
                <a:schemeClr val="dk1"/>
              </a:buClr>
              <a:buSzPts val="1300"/>
              <a:buChar char="●"/>
            </a:pPr>
            <a:r>
              <a:rPr lang="en" sz="1300">
                <a:solidFill>
                  <a:schemeClr val="dk1"/>
                </a:solidFill>
              </a:rPr>
              <a:t>CMake for topoprocessing:</a:t>
            </a:r>
            <a:endParaRPr sz="1300">
              <a:solidFill>
                <a:schemeClr val="dk1"/>
              </a:solidFill>
            </a:endParaRPr>
          </a:p>
          <a:p>
            <a:pPr indent="-311150" lvl="1" marL="914400" marR="0" rtl="0" algn="l">
              <a:lnSpc>
                <a:spcPct val="100000"/>
              </a:lnSpc>
              <a:spcBef>
                <a:spcPts val="0"/>
              </a:spcBef>
              <a:spcAft>
                <a:spcPts val="0"/>
              </a:spcAft>
              <a:buClr>
                <a:schemeClr val="dk1"/>
              </a:buClr>
              <a:buSzPts val="1300"/>
              <a:buChar char="○"/>
            </a:pPr>
            <a:r>
              <a:rPr lang="en" sz="1300">
                <a:solidFill>
                  <a:schemeClr val="dk1"/>
                </a:solidFill>
              </a:rPr>
              <a:t>How to include hdtopology as a library and include directory</a:t>
            </a:r>
            <a:endParaRPr>
              <a:solidFill>
                <a:schemeClr val="dk1"/>
              </a:solidFill>
            </a:endParaRPr>
          </a:p>
          <a:p>
            <a:pPr indent="0" lvl="0" marL="0" rtl="0" algn="l">
              <a:spcBef>
                <a:spcPts val="600"/>
              </a:spcBef>
              <a:spcAft>
                <a:spcPts val="0"/>
              </a:spcAft>
              <a:buNone/>
            </a:pPr>
            <a:r>
              <a:rPr b="1" lang="en" sz="1800">
                <a:solidFill>
                  <a:schemeClr val="dk1"/>
                </a:solidFill>
              </a:rPr>
              <a:t>In-Depth Engineering</a:t>
            </a:r>
            <a:endParaRPr b="1" sz="1800">
              <a:solidFill>
                <a:schemeClr val="dk1"/>
              </a:solidFill>
            </a:endParaRPr>
          </a:p>
          <a:p>
            <a:pPr indent="-317500" lvl="0" marL="457200" rtl="0" algn="l">
              <a:spcBef>
                <a:spcPts val="600"/>
              </a:spcBef>
              <a:spcAft>
                <a:spcPts val="0"/>
              </a:spcAft>
              <a:buClr>
                <a:schemeClr val="dk1"/>
              </a:buClr>
              <a:buSzPts val="1400"/>
              <a:buChar char="●"/>
            </a:pPr>
            <a:r>
              <a:rPr lang="en">
                <a:solidFill>
                  <a:schemeClr val="dk1"/>
                </a:solidFill>
              </a:rPr>
              <a:t>Finalizing proposal</a:t>
            </a:r>
            <a:endParaRPr>
              <a:solidFill>
                <a:schemeClr val="dk1"/>
              </a:solidFill>
            </a:endParaRPr>
          </a:p>
          <a:p>
            <a:pPr indent="0" lvl="0" marL="0" rtl="0" algn="l">
              <a:spcBef>
                <a:spcPts val="0"/>
              </a:spcBef>
              <a:spcAft>
                <a:spcPts val="0"/>
              </a:spcAft>
              <a:buNone/>
            </a:pPr>
            <a:r>
              <a:rPr b="1" lang="en" sz="1800">
                <a:solidFill>
                  <a:schemeClr val="dk1"/>
                </a:solidFill>
              </a:rPr>
              <a:t>ICSE</a:t>
            </a:r>
            <a:endParaRPr b="1" sz="1800">
              <a:solidFill>
                <a:schemeClr val="dk1"/>
              </a:solidFill>
            </a:endParaRPr>
          </a:p>
          <a:p>
            <a:pPr indent="-311150" lvl="0" marL="457200" rtl="0" algn="l">
              <a:spcBef>
                <a:spcPts val="600"/>
              </a:spcBef>
              <a:spcAft>
                <a:spcPts val="0"/>
              </a:spcAft>
              <a:buClr>
                <a:schemeClr val="dk1"/>
              </a:buClr>
              <a:buSzPts val="1300"/>
              <a:buChar char="●"/>
            </a:pPr>
            <a:r>
              <a:rPr lang="en" sz="1300">
                <a:solidFill>
                  <a:schemeClr val="dk1"/>
                </a:solidFill>
              </a:rPr>
              <a:t>Fixed highlight on hover</a:t>
            </a:r>
            <a:endParaRPr>
              <a:solidFill>
                <a:schemeClr val="dk1"/>
              </a:solidFill>
            </a:endParaRPr>
          </a:p>
        </p:txBody>
      </p:sp>
      <p:sp>
        <p:nvSpPr>
          <p:cNvPr id="497" name="Google Shape;497;p51"/>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10/19/18</a:t>
            </a:r>
            <a:endParaRPr b="1" sz="3600">
              <a:solidFill>
                <a:srgbClr val="000000"/>
              </a:solidFill>
            </a:endParaRPr>
          </a:p>
        </p:txBody>
      </p:sp>
      <p:sp>
        <p:nvSpPr>
          <p:cNvPr id="498" name="Google Shape;498;p51"/>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chemeClr val="dk1"/>
                </a:solidFill>
              </a:rPr>
              <a:t>Large-Scale High-Dim Vis (NGLPy)</a:t>
            </a:r>
            <a:endParaRPr b="1" sz="18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Putting everything together on a lager run</a:t>
            </a:r>
            <a:endParaRPr sz="1300">
              <a:solidFill>
                <a:schemeClr val="dk1"/>
              </a:solidFill>
            </a:endParaRPr>
          </a:p>
          <a:p>
            <a:pPr indent="0" lvl="0" marL="0" rtl="0" algn="l">
              <a:spcBef>
                <a:spcPts val="0"/>
              </a:spcBef>
              <a:spcAft>
                <a:spcPts val="0"/>
              </a:spcAft>
              <a:buNone/>
            </a:pPr>
            <a:r>
              <a:rPr b="1" lang="en" sz="1800">
                <a:solidFill>
                  <a:schemeClr val="dk1"/>
                </a:solidFill>
              </a:rPr>
              <a:t>NGLPy</a:t>
            </a:r>
            <a:endParaRPr>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Improve performance on strict beta skeletons</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More KNN graph interfaces with NGLPy</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Write, write, write</a:t>
            </a:r>
            <a:endParaRPr sz="1300">
              <a:solidFill>
                <a:schemeClr val="dk1"/>
              </a:solidFill>
            </a:endParaRPr>
          </a:p>
          <a:p>
            <a:pPr indent="0" lvl="0" marL="0" rtl="0" algn="l">
              <a:spcBef>
                <a:spcPts val="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Push new TopoPy interface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Adding sensitivity to the details view</a:t>
            </a:r>
            <a:endParaRPr>
              <a:solidFill>
                <a:srgbClr val="000000"/>
              </a:solidFill>
            </a:endParaRPr>
          </a:p>
          <a:p>
            <a:pPr indent="-317500" lvl="0" marL="457200" rtl="0" algn="l">
              <a:spcBef>
                <a:spcPts val="0"/>
              </a:spcBef>
              <a:spcAft>
                <a:spcPts val="0"/>
              </a:spcAft>
              <a:buSzPts val="1400"/>
              <a:buChar char="●"/>
            </a:pPr>
            <a:r>
              <a:rPr lang="en"/>
              <a:t>Start write-up</a:t>
            </a:r>
            <a:endParaRPr sz="1300"/>
          </a:p>
          <a:p>
            <a:pPr indent="0" lvl="0" marL="457200" rtl="0" algn="l">
              <a:spcBef>
                <a:spcPts val="0"/>
              </a:spcBef>
              <a:spcAft>
                <a:spcPts val="0"/>
              </a:spcAft>
              <a:buNone/>
            </a:pPr>
            <a:r>
              <a:t/>
            </a:r>
            <a:endParaRPr sz="1300"/>
          </a:p>
        </p:txBody>
      </p:sp>
      <p:cxnSp>
        <p:nvCxnSpPr>
          <p:cNvPr id="499" name="Google Shape;499;p51"/>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500" name="Google Shape;500;p51"/>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501" name="Google Shape;501;p51"/>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pic>
        <p:nvPicPr>
          <p:cNvPr id="502" name="Google Shape;502;p51"/>
          <p:cNvPicPr preferRelativeResize="0"/>
          <p:nvPr/>
        </p:nvPicPr>
        <p:blipFill rotWithShape="1">
          <a:blip r:embed="rId3">
            <a:alphaModFix/>
          </a:blip>
          <a:srcRect b="7445" l="9373" r="8186" t="9827"/>
          <a:stretch/>
        </p:blipFill>
        <p:spPr>
          <a:xfrm>
            <a:off x="5651175" y="3101238"/>
            <a:ext cx="3369715" cy="1940801"/>
          </a:xfrm>
          <a:prstGeom prst="rect">
            <a:avLst/>
          </a:prstGeom>
          <a:noFill/>
          <a:ln>
            <a:noFill/>
          </a:ln>
        </p:spPr>
      </p:pic>
      <p:pic>
        <p:nvPicPr>
          <p:cNvPr id="503" name="Google Shape;503;p51"/>
          <p:cNvPicPr preferRelativeResize="0"/>
          <p:nvPr/>
        </p:nvPicPr>
        <p:blipFill rotWithShape="1">
          <a:blip r:embed="rId4">
            <a:alphaModFix/>
          </a:blip>
          <a:srcRect b="6798" l="2820" r="3177" t="4455"/>
          <a:stretch/>
        </p:blipFill>
        <p:spPr>
          <a:xfrm>
            <a:off x="2627350" y="3405825"/>
            <a:ext cx="2864225" cy="1484062"/>
          </a:xfrm>
          <a:prstGeom prst="rect">
            <a:avLst/>
          </a:prstGeom>
          <a:noFill/>
          <a:ln cap="flat" cmpd="sng" w="9525">
            <a:solidFill>
              <a:srgbClr val="000000"/>
            </a:solidFill>
            <a:prstDash val="solid"/>
            <a:round/>
            <a:headEnd len="sm" w="sm" type="none"/>
            <a:tailEnd len="sm" w="sm" type="none"/>
          </a:ln>
        </p:spPr>
      </p:pic>
      <p:sp>
        <p:nvSpPr>
          <p:cNvPr id="504" name="Google Shape;504;p51"/>
          <p:cNvSpPr/>
          <p:nvPr/>
        </p:nvSpPr>
        <p:spPr>
          <a:xfrm>
            <a:off x="8156625" y="3211200"/>
            <a:ext cx="615000" cy="34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1"/>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52"/>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ICSE</a:t>
            </a:r>
            <a:endParaRPr b="1" sz="1800">
              <a:solidFill>
                <a:schemeClr val="dk1"/>
              </a:solidFill>
            </a:endParaRPr>
          </a:p>
          <a:p>
            <a:pPr indent="-311150" lvl="0" marL="457200" rtl="0" algn="l">
              <a:spcBef>
                <a:spcPts val="600"/>
              </a:spcBef>
              <a:spcAft>
                <a:spcPts val="0"/>
              </a:spcAft>
              <a:buClr>
                <a:schemeClr val="dk1"/>
              </a:buClr>
              <a:buSzPts val="1300"/>
              <a:buChar char="●"/>
            </a:pPr>
            <a:r>
              <a:rPr lang="en" sz="1300">
                <a:solidFill>
                  <a:schemeClr val="dk1"/>
                </a:solidFill>
              </a:rPr>
              <a:t>Improved dashboard with some new bells and whistles</a:t>
            </a:r>
            <a:endParaRPr sz="1300">
              <a:solidFill>
                <a:schemeClr val="dk1"/>
              </a:solidFill>
            </a:endParaRPr>
          </a:p>
          <a:p>
            <a:pPr indent="0" lvl="0" marL="0" rtl="0" algn="l">
              <a:spcBef>
                <a:spcPts val="0"/>
              </a:spcBef>
              <a:spcAft>
                <a:spcPts val="0"/>
              </a:spcAft>
              <a:buNone/>
            </a:pPr>
            <a:r>
              <a:rPr b="1" lang="en" sz="1800">
                <a:solidFill>
                  <a:schemeClr val="dk1"/>
                </a:solidFill>
              </a:rPr>
              <a:t>Regulus</a:t>
            </a:r>
            <a:endParaRPr sz="18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Digging up Principal Hessian cutting code</a:t>
            </a:r>
            <a:endParaRPr sz="1300">
              <a:solidFill>
                <a:schemeClr val="dk1"/>
              </a:solidFill>
            </a:endParaRPr>
          </a:p>
          <a:p>
            <a:pPr indent="0" lvl="0" marL="0" rtl="0" algn="l">
              <a:spcBef>
                <a:spcPts val="600"/>
              </a:spcBef>
              <a:spcAft>
                <a:spcPts val="0"/>
              </a:spcAft>
              <a:buClr>
                <a:srgbClr val="000000"/>
              </a:buClr>
              <a:buSzPts val="1100"/>
              <a:buFont typeface="Arial"/>
              <a:buNone/>
            </a:pPr>
            <a:r>
              <a:rPr b="1" lang="en" sz="1800">
                <a:solidFill>
                  <a:srgbClr val="000000"/>
                </a:solidFill>
              </a:rPr>
              <a:t>ML</a:t>
            </a:r>
            <a:endParaRPr b="1" sz="1800">
              <a:solidFill>
                <a:srgbClr val="000000"/>
              </a:solidFill>
            </a:endParaRPr>
          </a:p>
          <a:p>
            <a:pPr indent="-311150" lvl="0" marL="457200" rtl="0" algn="l">
              <a:spcBef>
                <a:spcPts val="600"/>
              </a:spcBef>
              <a:spcAft>
                <a:spcPts val="0"/>
              </a:spcAft>
              <a:buClr>
                <a:srgbClr val="000000"/>
              </a:buClr>
              <a:buSzPts val="1300"/>
              <a:buChar char="●"/>
            </a:pPr>
            <a:r>
              <a:rPr lang="en" sz="1300"/>
              <a:t>We have some new images to test</a:t>
            </a:r>
            <a:endParaRPr sz="1300"/>
          </a:p>
          <a:p>
            <a:pPr indent="0" lvl="0" marL="0" rtl="0" algn="l">
              <a:spcBef>
                <a:spcPts val="600"/>
              </a:spcBef>
              <a:spcAft>
                <a:spcPts val="0"/>
              </a:spcAft>
              <a:buNone/>
            </a:pPr>
            <a:r>
              <a:rPr b="1" lang="en" sz="1800">
                <a:solidFill>
                  <a:schemeClr val="dk1"/>
                </a:solidFill>
              </a:rPr>
              <a:t>NGLPy</a:t>
            </a:r>
            <a:endParaRPr b="1" sz="1800">
              <a:solidFill>
                <a:schemeClr val="dk1"/>
              </a:solidFill>
            </a:endParaRPr>
          </a:p>
          <a:p>
            <a:pPr indent="-311150" lvl="0" marL="457200" marR="0" rtl="0" algn="l">
              <a:lnSpc>
                <a:spcPct val="100000"/>
              </a:lnSpc>
              <a:spcBef>
                <a:spcPts val="600"/>
              </a:spcBef>
              <a:spcAft>
                <a:spcPts val="0"/>
              </a:spcAft>
              <a:buClr>
                <a:schemeClr val="dk1"/>
              </a:buClr>
              <a:buSzPts val="1300"/>
              <a:buFont typeface="Arial"/>
              <a:buChar char="●"/>
            </a:pPr>
            <a:r>
              <a:rPr lang="en" sz="1300">
                <a:solidFill>
                  <a:schemeClr val="dk1"/>
                </a:solidFill>
              </a:rPr>
              <a:t>5D examples of ANN-benchmarks</a:t>
            </a:r>
            <a:endParaRPr sz="1300">
              <a:solidFill>
                <a:schemeClr val="dk1"/>
              </a:solidFill>
            </a:endParaRPr>
          </a:p>
          <a:p>
            <a:pPr indent="-311150" lvl="0" marL="457200" marR="0" rtl="0" algn="l">
              <a:lnSpc>
                <a:spcPct val="100000"/>
              </a:lnSpc>
              <a:spcBef>
                <a:spcPts val="0"/>
              </a:spcBef>
              <a:spcAft>
                <a:spcPts val="0"/>
              </a:spcAft>
              <a:buClr>
                <a:schemeClr val="dk1"/>
              </a:buClr>
              <a:buSzPts val="1300"/>
              <a:buChar char="●"/>
            </a:pPr>
            <a:r>
              <a:rPr lang="en" sz="1300">
                <a:solidFill>
                  <a:schemeClr val="dk1"/>
                </a:solidFill>
              </a:rPr>
              <a:t>Checkpointing and caching flags for storing partial results</a:t>
            </a:r>
            <a:endParaRPr sz="1300">
              <a:solidFill>
                <a:schemeClr val="dk1"/>
              </a:solidFill>
            </a:endParaRPr>
          </a:p>
          <a:p>
            <a:pPr indent="-311150" lvl="0" marL="457200" marR="0" rtl="0" algn="l">
              <a:lnSpc>
                <a:spcPct val="100000"/>
              </a:lnSpc>
              <a:spcBef>
                <a:spcPts val="0"/>
              </a:spcBef>
              <a:spcAft>
                <a:spcPts val="0"/>
              </a:spcAft>
              <a:buClr>
                <a:schemeClr val="dk1"/>
              </a:buClr>
              <a:buSzPts val="1300"/>
              <a:buChar char="●"/>
            </a:pPr>
            <a:r>
              <a:rPr lang="en" sz="1300">
                <a:solidFill>
                  <a:schemeClr val="dk1"/>
                </a:solidFill>
              </a:rPr>
              <a:t>Coupling to NDDAV/HDTopology</a:t>
            </a:r>
            <a:endParaRPr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Probabilistic graphs and different samplers</a:t>
            </a:r>
            <a:endParaRPr sz="1300">
              <a:solidFill>
                <a:schemeClr val="dk1"/>
              </a:solidFill>
            </a:endParaRPr>
          </a:p>
          <a:p>
            <a:pPr indent="-311150" lvl="0" marL="457200" rtl="0" algn="l">
              <a:spcBef>
                <a:spcPts val="0"/>
              </a:spcBef>
              <a:spcAft>
                <a:spcPts val="0"/>
              </a:spcAft>
              <a:buClr>
                <a:schemeClr val="dk1"/>
              </a:buClr>
              <a:buSzPts val="1300"/>
              <a:buChar char="●"/>
            </a:pPr>
            <a:r>
              <a:rPr b="1" lang="en" sz="1300">
                <a:solidFill>
                  <a:schemeClr val="dk1"/>
                </a:solidFill>
              </a:rPr>
              <a:t>When working with numpy check array order</a:t>
            </a:r>
            <a:endParaRPr b="1" sz="13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New bugs to squash:</a:t>
            </a:r>
            <a:endParaRPr sz="1300">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Undiagnosed issue with chunking</a:t>
            </a:r>
            <a:endParaRPr>
              <a:solidFill>
                <a:schemeClr val="dk1"/>
              </a:solidFill>
            </a:endParaRPr>
          </a:p>
          <a:p>
            <a:pPr indent="0" lvl="0" marL="0" rtl="0" algn="l">
              <a:spcBef>
                <a:spcPts val="0"/>
              </a:spcBef>
              <a:spcAft>
                <a:spcPts val="0"/>
              </a:spcAft>
              <a:buNone/>
            </a:pPr>
            <a:r>
              <a:rPr b="1" lang="en" sz="1800">
                <a:solidFill>
                  <a:schemeClr val="dk1"/>
                </a:solidFill>
              </a:rPr>
              <a:t>TopoPy</a:t>
            </a:r>
            <a:endParaRPr>
              <a:solidFill>
                <a:schemeClr val="dk1"/>
              </a:solidFill>
            </a:endParaRPr>
          </a:p>
          <a:p>
            <a:pPr indent="-317500" lvl="0" marL="457200" rtl="0" algn="l">
              <a:spcBef>
                <a:spcPts val="600"/>
              </a:spcBef>
              <a:spcAft>
                <a:spcPts val="0"/>
              </a:spcAft>
              <a:buClr>
                <a:schemeClr val="dk1"/>
              </a:buClr>
              <a:buSzPts val="1400"/>
              <a:buChar char="●"/>
            </a:pPr>
            <a:r>
              <a:rPr lang="en">
                <a:solidFill>
                  <a:schemeClr val="dk1"/>
                </a:solidFill>
              </a:rPr>
              <a:t>Using clustering on uncertain topology</a:t>
            </a:r>
            <a:endParaRPr>
              <a:solidFill>
                <a:schemeClr val="dk1"/>
              </a:solidFill>
            </a:endParaRPr>
          </a:p>
        </p:txBody>
      </p:sp>
      <p:sp>
        <p:nvSpPr>
          <p:cNvPr id="511" name="Google Shape;511;p52"/>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Some writing with Steve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rgbClr val="000000"/>
              </a:buClr>
              <a:buSzPts val="1100"/>
              <a:buFont typeface="Arial"/>
              <a:buNone/>
            </a:pPr>
            <a:r>
              <a:rPr b="1" lang="en" sz="1800">
                <a:solidFill>
                  <a:srgbClr val="000000"/>
                </a:solidFill>
              </a:rPr>
              <a:t>ICSE</a:t>
            </a:r>
            <a:endParaRPr b="1" sz="1800">
              <a:solidFill>
                <a:srgbClr val="000000"/>
              </a:solidFill>
            </a:endParaRPr>
          </a:p>
          <a:p>
            <a:pPr indent="-317500" lvl="0" marL="457200" rtl="0" algn="l">
              <a:spcBef>
                <a:spcPts val="0"/>
              </a:spcBef>
              <a:spcAft>
                <a:spcPts val="0"/>
              </a:spcAft>
              <a:buClr>
                <a:srgbClr val="000000"/>
              </a:buClr>
              <a:buSzPts val="1400"/>
              <a:buChar char="●"/>
            </a:pPr>
            <a:r>
              <a:rPr lang="en"/>
              <a:t>Get d3.parcoords.js in jupyter</a:t>
            </a:r>
            <a:endParaRPr/>
          </a:p>
          <a:p>
            <a:pPr indent="0" lvl="0" marL="0" rtl="0" algn="l">
              <a:spcBef>
                <a:spcPts val="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Push new TopoPy interface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Adding sensitivity to the details view</a:t>
            </a:r>
            <a:endParaRPr/>
          </a:p>
          <a:p>
            <a:pPr indent="0" lvl="0" marL="0" rtl="0" algn="l">
              <a:spcBef>
                <a:spcPts val="0"/>
              </a:spcBef>
              <a:spcAft>
                <a:spcPts val="0"/>
              </a:spcAft>
              <a:buNone/>
            </a:pPr>
            <a:r>
              <a:rPr b="1" lang="en" sz="1800"/>
              <a:t>TopoPy</a:t>
            </a:r>
            <a:endParaRPr b="1" sz="1800"/>
          </a:p>
          <a:p>
            <a:pPr indent="-317500" lvl="0" marL="457200" rtl="0" algn="l">
              <a:spcBef>
                <a:spcPts val="0"/>
              </a:spcBef>
              <a:spcAft>
                <a:spcPts val="0"/>
              </a:spcAft>
              <a:buSzPts val="1400"/>
              <a:buChar char="●"/>
            </a:pPr>
            <a:r>
              <a:rPr lang="en"/>
              <a:t>Rewrite in pure python as an exercis</a:t>
            </a:r>
            <a:r>
              <a:rPr lang="en" sz="1300"/>
              <a:t>e in vectorizing</a:t>
            </a:r>
            <a:endParaRPr sz="1300"/>
          </a:p>
          <a:p>
            <a:pPr indent="-317500" lvl="0" marL="457200" rtl="0" algn="l">
              <a:spcBef>
                <a:spcPts val="0"/>
              </a:spcBef>
              <a:spcAft>
                <a:spcPts val="0"/>
              </a:spcAft>
              <a:buSzPts val="1400"/>
              <a:buChar char="●"/>
            </a:pPr>
            <a:r>
              <a:rPr lang="en"/>
              <a:t>Attempt to parallelize</a:t>
            </a:r>
            <a:endParaRPr/>
          </a:p>
          <a:p>
            <a:pPr indent="0" lvl="0" marL="0" rtl="0" algn="l">
              <a:spcBef>
                <a:spcPts val="0"/>
              </a:spcBef>
              <a:spcAft>
                <a:spcPts val="0"/>
              </a:spcAft>
              <a:buNone/>
            </a:pPr>
            <a:r>
              <a:rPr b="1" lang="en" sz="1800">
                <a:solidFill>
                  <a:srgbClr val="000000"/>
                </a:solidFill>
              </a:rPr>
              <a:t>NGLPy</a:t>
            </a:r>
            <a:endParaRPr/>
          </a:p>
          <a:p>
            <a:pPr indent="-311150" lvl="0" marL="457200" rtl="0" algn="l">
              <a:spcBef>
                <a:spcPts val="0"/>
              </a:spcBef>
              <a:spcAft>
                <a:spcPts val="0"/>
              </a:spcAft>
              <a:buSzPts val="1300"/>
              <a:buChar char="●"/>
            </a:pPr>
            <a:r>
              <a:rPr lang="en" sz="1300"/>
              <a:t>More KNN graph interfaces with NGLPy</a:t>
            </a:r>
            <a:endParaRPr sz="1300"/>
          </a:p>
          <a:p>
            <a:pPr indent="-311150" lvl="0" marL="457200" rtl="0" algn="l">
              <a:spcBef>
                <a:spcPts val="0"/>
              </a:spcBef>
              <a:spcAft>
                <a:spcPts val="0"/>
              </a:spcAft>
              <a:buSzPts val="1300"/>
              <a:buChar char="●"/>
            </a:pPr>
            <a:r>
              <a:rPr lang="en" sz="1300"/>
              <a:t>Start writing about probabilistic graphs</a:t>
            </a:r>
            <a:endParaRPr sz="1300"/>
          </a:p>
        </p:txBody>
      </p:sp>
      <p:sp>
        <p:nvSpPr>
          <p:cNvPr id="512" name="Google Shape;512;p52"/>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10/5/18</a:t>
            </a:r>
            <a:endParaRPr b="1" sz="3600">
              <a:solidFill>
                <a:srgbClr val="000000"/>
              </a:solidFill>
            </a:endParaRPr>
          </a:p>
        </p:txBody>
      </p:sp>
      <p:cxnSp>
        <p:nvCxnSpPr>
          <p:cNvPr id="513" name="Google Shape;513;p52"/>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514" name="Google Shape;514;p52"/>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515" name="Google Shape;515;p52"/>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
        <p:nvSpPr>
          <p:cNvPr id="516" name="Google Shape;516;p52"/>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0" name="Shape 520"/>
        <p:cNvGrpSpPr/>
        <p:nvPr/>
      </p:nvGrpSpPr>
      <p:grpSpPr>
        <a:xfrm>
          <a:off x="0" y="0"/>
          <a:ext cx="0" cy="0"/>
          <a:chOff x="0" y="0"/>
          <a:chExt cx="0" cy="0"/>
        </a:xfrm>
      </p:grpSpPr>
      <p:sp>
        <p:nvSpPr>
          <p:cNvPr id="521" name="Google Shape;521;p53"/>
          <p:cNvSpPr/>
          <p:nvPr/>
        </p:nvSpPr>
        <p:spPr>
          <a:xfrm>
            <a:off x="0" y="590375"/>
            <a:ext cx="4566900" cy="32256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ICSE</a:t>
            </a:r>
            <a:endParaRPr b="1" sz="1800">
              <a:solidFill>
                <a:schemeClr val="dk1"/>
              </a:solidFill>
            </a:endParaRPr>
          </a:p>
          <a:p>
            <a:pPr indent="-317500" lvl="0" marL="457200" rtl="0" algn="l">
              <a:spcBef>
                <a:spcPts val="600"/>
              </a:spcBef>
              <a:spcAft>
                <a:spcPts val="0"/>
              </a:spcAft>
              <a:buClr>
                <a:schemeClr val="dk1"/>
              </a:buClr>
              <a:buSzPts val="1400"/>
              <a:buChar char="●"/>
            </a:pPr>
            <a:r>
              <a:rPr lang="en">
                <a:solidFill>
                  <a:schemeClr val="dk1"/>
                </a:solidFill>
              </a:rPr>
              <a:t>Creating a d3-based ipywidget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Attempting to use d3.parcoords in jupyter</a:t>
            </a:r>
            <a:endParaRPr>
              <a:solidFill>
                <a:schemeClr val="dk1"/>
              </a:solidFill>
            </a:endParaRPr>
          </a:p>
          <a:p>
            <a:pPr indent="0" lvl="0" marL="0" rtl="0" algn="l">
              <a:spcBef>
                <a:spcPts val="600"/>
              </a:spcBef>
              <a:spcAft>
                <a:spcPts val="0"/>
              </a:spcAft>
              <a:buClr>
                <a:srgbClr val="000000"/>
              </a:buClr>
              <a:buSzPts val="1100"/>
              <a:buFont typeface="Arial"/>
              <a:buNone/>
            </a:pPr>
            <a:r>
              <a:rPr b="1" lang="en" sz="1800">
                <a:solidFill>
                  <a:srgbClr val="000000"/>
                </a:solidFill>
              </a:rPr>
              <a:t>ML</a:t>
            </a:r>
            <a:endParaRPr b="1" sz="1800">
              <a:solidFill>
                <a:srgbClr val="000000"/>
              </a:solidFill>
            </a:endParaRPr>
          </a:p>
          <a:p>
            <a:pPr indent="-317500" lvl="0" marL="457200" rtl="0" algn="l">
              <a:spcBef>
                <a:spcPts val="600"/>
              </a:spcBef>
              <a:spcAft>
                <a:spcPts val="0"/>
              </a:spcAft>
              <a:buClr>
                <a:srgbClr val="000000"/>
              </a:buClr>
              <a:buSzPts val="1400"/>
              <a:buChar char="●"/>
            </a:pPr>
            <a:r>
              <a:rPr lang="en"/>
              <a:t>Try again to get everyone tuning models</a:t>
            </a:r>
            <a:endParaRPr/>
          </a:p>
          <a:p>
            <a:pPr indent="0" lvl="0" marL="0" rtl="0" algn="l">
              <a:spcBef>
                <a:spcPts val="600"/>
              </a:spcBef>
              <a:spcAft>
                <a:spcPts val="0"/>
              </a:spcAft>
              <a:buNone/>
            </a:pPr>
            <a:r>
              <a:rPr b="1" lang="en" sz="1800">
                <a:solidFill>
                  <a:schemeClr val="dk1"/>
                </a:solidFill>
              </a:rPr>
              <a:t>NGLPy</a:t>
            </a:r>
            <a:endParaRPr b="1" sz="1800">
              <a:solidFill>
                <a:schemeClr val="dk1"/>
              </a:solidFill>
            </a:endParaRPr>
          </a:p>
          <a:p>
            <a:pPr indent="-317500" lvl="0" marL="457200" rtl="0" algn="l">
              <a:spcBef>
                <a:spcPts val="600"/>
              </a:spcBef>
              <a:spcAft>
                <a:spcPts val="0"/>
              </a:spcAft>
              <a:buClr>
                <a:schemeClr val="dk1"/>
              </a:buClr>
              <a:buSzPts val="1400"/>
              <a:buChar char="●"/>
            </a:pPr>
            <a:r>
              <a:rPr lang="en">
                <a:solidFill>
                  <a:schemeClr val="dk1"/>
                </a:solidFill>
              </a:rPr>
              <a:t>Improvements to GPU code:</a:t>
            </a:r>
            <a:endParaRPr>
              <a:solidFill>
                <a:schemeClr val="dk1"/>
              </a:solidFill>
            </a:endParaRPr>
          </a:p>
          <a:p>
            <a:pPr indent="-317500" lvl="1" marL="914400" rtl="0" algn="l">
              <a:spcBef>
                <a:spcPts val="0"/>
              </a:spcBef>
              <a:spcAft>
                <a:spcPts val="0"/>
              </a:spcAft>
              <a:buClr>
                <a:schemeClr val="dk1"/>
              </a:buClr>
              <a:buSzPts val="1400"/>
              <a:buChar char="○"/>
            </a:pPr>
            <a:r>
              <a:rPr b="1" lang="en">
                <a:solidFill>
                  <a:schemeClr val="dk1"/>
                </a:solidFill>
              </a:rPr>
              <a:t>5D, 10M, K=300 on desktop</a:t>
            </a:r>
            <a:r>
              <a:rPr lang="en">
                <a:solidFill>
                  <a:schemeClr val="dk1"/>
                </a:solidFill>
              </a:rPr>
              <a:t> </a:t>
            </a:r>
            <a:r>
              <a:rPr b="1" lang="en">
                <a:solidFill>
                  <a:srgbClr val="980000"/>
                </a:solidFill>
              </a:rPr>
              <a:t>6h </a:t>
            </a:r>
            <a:r>
              <a:rPr lang="en">
                <a:solidFill>
                  <a:schemeClr val="dk1"/>
                </a:solidFill>
              </a:rPr>
              <a:t>→ </a:t>
            </a:r>
            <a:r>
              <a:rPr b="1" lang="en">
                <a:solidFill>
                  <a:srgbClr val="38761D"/>
                </a:solidFill>
              </a:rPr>
              <a:t>&lt;2h</a:t>
            </a:r>
            <a:endParaRPr b="1">
              <a:solidFill>
                <a:srgbClr val="38761D"/>
              </a:solidFill>
            </a:endParaRPr>
          </a:p>
          <a:p>
            <a:pPr indent="-317500" lvl="0" marL="457200" rtl="0" algn="l">
              <a:spcBef>
                <a:spcPts val="0"/>
              </a:spcBef>
              <a:spcAft>
                <a:spcPts val="0"/>
              </a:spcAft>
              <a:buClr>
                <a:schemeClr val="dk1"/>
              </a:buClr>
              <a:buSzPts val="1400"/>
              <a:buChar char="●"/>
            </a:pPr>
            <a:r>
              <a:rPr lang="en">
                <a:solidFill>
                  <a:schemeClr val="dk1"/>
                </a:solidFill>
              </a:rPr>
              <a:t>Updating branches to interface with new API</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Some examples of using probabilistic graphs to compute a Morse complex</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t>
            </a:r>
            <a:r>
              <a:rPr b="1" lang="en">
                <a:solidFill>
                  <a:schemeClr val="dk1"/>
                </a:solidFill>
              </a:rPr>
              <a:t>100 realizations each, N= # of points</a:t>
            </a:r>
            <a:r>
              <a:rPr lang="en">
                <a:solidFill>
                  <a:schemeClr val="dk1"/>
                </a:solidFill>
              </a:rPr>
              <a:t>)</a:t>
            </a:r>
            <a:endParaRPr/>
          </a:p>
        </p:txBody>
      </p:sp>
      <p:sp>
        <p:nvSpPr>
          <p:cNvPr id="522" name="Google Shape;522;p53"/>
          <p:cNvSpPr/>
          <p:nvPr/>
        </p:nvSpPr>
        <p:spPr>
          <a:xfrm>
            <a:off x="4536650" y="620825"/>
            <a:ext cx="4627500" cy="31950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rPr>
              <a:t>ICSE</a:t>
            </a:r>
            <a:endParaRPr b="1" sz="1800">
              <a:solidFill>
                <a:srgbClr val="000000"/>
              </a:solidFill>
            </a:endParaRPr>
          </a:p>
          <a:p>
            <a:pPr indent="-317500" lvl="0" marL="457200" rtl="0" algn="l">
              <a:spcBef>
                <a:spcPts val="0"/>
              </a:spcBef>
              <a:spcAft>
                <a:spcPts val="0"/>
              </a:spcAft>
              <a:buClr>
                <a:srgbClr val="000000"/>
              </a:buClr>
              <a:buSzPts val="1400"/>
              <a:buChar char="●"/>
            </a:pPr>
            <a:r>
              <a:rPr lang="en"/>
              <a:t>Keep working on d3 in jupyter</a:t>
            </a:r>
            <a:endParaRPr>
              <a:solidFill>
                <a:srgbClr val="000000"/>
              </a:solidFill>
            </a:endParaRPr>
          </a:p>
          <a:p>
            <a:pPr indent="0" lvl="0" marL="0" rtl="0" algn="l">
              <a:spcBef>
                <a:spcPts val="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Push new TopoPy interface</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Adding sensitivity to the details view</a:t>
            </a:r>
            <a:endParaRPr>
              <a:solidFill>
                <a:srgbClr val="000000"/>
              </a:solidFill>
            </a:endParaRPr>
          </a:p>
          <a:p>
            <a:pPr indent="-317500" lvl="0" marL="457200" rtl="0" algn="l">
              <a:spcBef>
                <a:spcPts val="0"/>
              </a:spcBef>
              <a:spcAft>
                <a:spcPts val="0"/>
              </a:spcAft>
              <a:buSzPts val="1400"/>
              <a:buChar char="●"/>
            </a:pPr>
            <a:r>
              <a:rPr lang="en"/>
              <a:t>Adding Principal Hessian Directions code</a:t>
            </a:r>
            <a:endParaRPr/>
          </a:p>
          <a:p>
            <a:pPr indent="0" lvl="0" marL="0" rtl="0" algn="l">
              <a:spcBef>
                <a:spcPts val="0"/>
              </a:spcBef>
              <a:spcAft>
                <a:spcPts val="0"/>
              </a:spcAft>
              <a:buNone/>
            </a:pPr>
            <a:r>
              <a:rPr b="1" lang="en" sz="1800"/>
              <a:t>TopoPy</a:t>
            </a:r>
            <a:endParaRPr b="1" sz="1800"/>
          </a:p>
          <a:p>
            <a:pPr indent="-317500" lvl="0" marL="457200" rtl="0" algn="l">
              <a:spcBef>
                <a:spcPts val="0"/>
              </a:spcBef>
              <a:spcAft>
                <a:spcPts val="0"/>
              </a:spcAft>
              <a:buSzPts val="1400"/>
              <a:buChar char="●"/>
            </a:pPr>
            <a:r>
              <a:rPr lang="en"/>
              <a:t>Rewrite in pure python as an exercis</a:t>
            </a:r>
            <a:r>
              <a:rPr lang="en" sz="1300"/>
              <a:t>e in vectorizing</a:t>
            </a:r>
            <a:endParaRPr sz="1300"/>
          </a:p>
          <a:p>
            <a:pPr indent="-317500" lvl="0" marL="457200" rtl="0" algn="l">
              <a:spcBef>
                <a:spcPts val="0"/>
              </a:spcBef>
              <a:spcAft>
                <a:spcPts val="0"/>
              </a:spcAft>
              <a:buSzPts val="1400"/>
              <a:buChar char="●"/>
            </a:pPr>
            <a:r>
              <a:rPr lang="en"/>
              <a:t>Attempt to parallelize</a:t>
            </a:r>
            <a:endParaRPr/>
          </a:p>
          <a:p>
            <a:pPr indent="0" lvl="0" marL="0" rtl="0" algn="l">
              <a:spcBef>
                <a:spcPts val="0"/>
              </a:spcBef>
              <a:spcAft>
                <a:spcPts val="0"/>
              </a:spcAft>
              <a:buNone/>
            </a:pPr>
            <a:r>
              <a:rPr b="1" lang="en" sz="1800">
                <a:solidFill>
                  <a:srgbClr val="000000"/>
                </a:solidFill>
              </a:rPr>
              <a:t>NGLPy</a:t>
            </a:r>
            <a:endParaRPr/>
          </a:p>
          <a:p>
            <a:pPr indent="-311150" lvl="0" marL="457200" rtl="0" algn="l">
              <a:spcBef>
                <a:spcPts val="0"/>
              </a:spcBef>
              <a:spcAft>
                <a:spcPts val="0"/>
              </a:spcAft>
              <a:buSzPts val="1300"/>
              <a:buChar char="●"/>
            </a:pPr>
            <a:r>
              <a:rPr lang="en" sz="1300"/>
              <a:t>Couple other KNN graphs with NGLPy</a:t>
            </a:r>
            <a:endParaRPr sz="1300"/>
          </a:p>
          <a:p>
            <a:pPr indent="-311150" lvl="0" marL="457200" rtl="0" algn="l">
              <a:spcBef>
                <a:spcPts val="0"/>
              </a:spcBef>
              <a:spcAft>
                <a:spcPts val="0"/>
              </a:spcAft>
              <a:buSzPts val="1300"/>
              <a:buChar char="●"/>
            </a:pPr>
            <a:r>
              <a:rPr lang="en" sz="1300"/>
              <a:t>Add lower dimensional examples to ann-bencmarks</a:t>
            </a:r>
            <a:endParaRPr sz="1300"/>
          </a:p>
        </p:txBody>
      </p:sp>
      <p:cxnSp>
        <p:nvCxnSpPr>
          <p:cNvPr id="523" name="Google Shape;523;p53"/>
          <p:cNvCxnSpPr/>
          <p:nvPr/>
        </p:nvCxnSpPr>
        <p:spPr>
          <a:xfrm>
            <a:off x="0" y="3816075"/>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524" name="Google Shape;524;p53"/>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9/28/18</a:t>
            </a:r>
            <a:endParaRPr b="1" sz="3600">
              <a:solidFill>
                <a:srgbClr val="000000"/>
              </a:solidFill>
            </a:endParaRPr>
          </a:p>
        </p:txBody>
      </p:sp>
      <p:cxnSp>
        <p:nvCxnSpPr>
          <p:cNvPr id="525" name="Google Shape;525;p53"/>
          <p:cNvCxnSpPr/>
          <p:nvPr/>
        </p:nvCxnSpPr>
        <p:spPr>
          <a:xfrm>
            <a:off x="4551775" y="620725"/>
            <a:ext cx="0" cy="3203100"/>
          </a:xfrm>
          <a:prstGeom prst="straightConnector1">
            <a:avLst/>
          </a:prstGeom>
          <a:noFill/>
          <a:ln cap="flat" cmpd="sng" w="38100">
            <a:solidFill>
              <a:srgbClr val="000000"/>
            </a:solidFill>
            <a:prstDash val="solid"/>
            <a:round/>
            <a:headEnd len="med" w="med" type="none"/>
            <a:tailEnd len="med" w="med" type="none"/>
          </a:ln>
        </p:spPr>
      </p:cxnSp>
      <p:cxnSp>
        <p:nvCxnSpPr>
          <p:cNvPr id="526" name="Google Shape;526;p53"/>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grpSp>
        <p:nvGrpSpPr>
          <p:cNvPr id="527" name="Google Shape;527;p53"/>
          <p:cNvGrpSpPr/>
          <p:nvPr/>
        </p:nvGrpSpPr>
        <p:grpSpPr>
          <a:xfrm>
            <a:off x="6820894" y="3750850"/>
            <a:ext cx="2257306" cy="1392650"/>
            <a:chOff x="6886794" y="3781175"/>
            <a:chExt cx="2257306" cy="1392650"/>
          </a:xfrm>
        </p:grpSpPr>
        <p:pic>
          <p:nvPicPr>
            <p:cNvPr id="528" name="Google Shape;528;p53"/>
            <p:cNvPicPr preferRelativeResize="0"/>
            <p:nvPr/>
          </p:nvPicPr>
          <p:blipFill>
            <a:blip r:embed="rId3">
              <a:alphaModFix/>
            </a:blip>
            <a:stretch>
              <a:fillRect/>
            </a:stretch>
          </p:blipFill>
          <p:spPr>
            <a:xfrm>
              <a:off x="8015397" y="4045226"/>
              <a:ext cx="1128603" cy="1128599"/>
            </a:xfrm>
            <a:prstGeom prst="rect">
              <a:avLst/>
            </a:prstGeom>
            <a:noFill/>
            <a:ln>
              <a:noFill/>
            </a:ln>
          </p:spPr>
        </p:pic>
        <p:pic>
          <p:nvPicPr>
            <p:cNvPr id="529" name="Google Shape;529;p53"/>
            <p:cNvPicPr preferRelativeResize="0"/>
            <p:nvPr/>
          </p:nvPicPr>
          <p:blipFill>
            <a:blip r:embed="rId4">
              <a:alphaModFix/>
            </a:blip>
            <a:stretch>
              <a:fillRect/>
            </a:stretch>
          </p:blipFill>
          <p:spPr>
            <a:xfrm>
              <a:off x="6886794" y="4045226"/>
              <a:ext cx="1128603" cy="1128599"/>
            </a:xfrm>
            <a:prstGeom prst="rect">
              <a:avLst/>
            </a:prstGeom>
            <a:noFill/>
            <a:ln>
              <a:noFill/>
            </a:ln>
          </p:spPr>
        </p:pic>
        <p:sp>
          <p:nvSpPr>
            <p:cNvPr id="530" name="Google Shape;530;p53"/>
            <p:cNvSpPr txBox="1"/>
            <p:nvPr/>
          </p:nvSpPr>
          <p:spPr>
            <a:xfrm>
              <a:off x="6946600" y="3781175"/>
              <a:ext cx="21975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N=1000</a:t>
              </a:r>
              <a:endParaRPr b="1"/>
            </a:p>
          </p:txBody>
        </p:sp>
      </p:grpSp>
      <p:grpSp>
        <p:nvGrpSpPr>
          <p:cNvPr id="531" name="Google Shape;531;p53"/>
          <p:cNvGrpSpPr/>
          <p:nvPr/>
        </p:nvGrpSpPr>
        <p:grpSpPr>
          <a:xfrm>
            <a:off x="1696631" y="3763913"/>
            <a:ext cx="2257206" cy="1366524"/>
            <a:chOff x="1772831" y="3763913"/>
            <a:chExt cx="2257206" cy="1366524"/>
          </a:xfrm>
        </p:grpSpPr>
        <p:pic>
          <p:nvPicPr>
            <p:cNvPr id="532" name="Google Shape;532;p53"/>
            <p:cNvPicPr preferRelativeResize="0"/>
            <p:nvPr/>
          </p:nvPicPr>
          <p:blipFill>
            <a:blip r:embed="rId5">
              <a:alphaModFix/>
            </a:blip>
            <a:stretch>
              <a:fillRect/>
            </a:stretch>
          </p:blipFill>
          <p:spPr>
            <a:xfrm>
              <a:off x="2901434" y="4001838"/>
              <a:ext cx="1128603" cy="1128599"/>
            </a:xfrm>
            <a:prstGeom prst="rect">
              <a:avLst/>
            </a:prstGeom>
            <a:noFill/>
            <a:ln>
              <a:noFill/>
            </a:ln>
          </p:spPr>
        </p:pic>
        <p:pic>
          <p:nvPicPr>
            <p:cNvPr id="533" name="Google Shape;533;p53"/>
            <p:cNvPicPr preferRelativeResize="0"/>
            <p:nvPr/>
          </p:nvPicPr>
          <p:blipFill>
            <a:blip r:embed="rId6">
              <a:alphaModFix/>
            </a:blip>
            <a:stretch>
              <a:fillRect/>
            </a:stretch>
          </p:blipFill>
          <p:spPr>
            <a:xfrm>
              <a:off x="1772831" y="4001838"/>
              <a:ext cx="1128603" cy="1128599"/>
            </a:xfrm>
            <a:prstGeom prst="rect">
              <a:avLst/>
            </a:prstGeom>
            <a:noFill/>
            <a:ln>
              <a:noFill/>
            </a:ln>
          </p:spPr>
        </p:pic>
        <p:sp>
          <p:nvSpPr>
            <p:cNvPr id="534" name="Google Shape;534;p53"/>
            <p:cNvSpPr txBox="1"/>
            <p:nvPr/>
          </p:nvSpPr>
          <p:spPr>
            <a:xfrm>
              <a:off x="1832531" y="3763913"/>
              <a:ext cx="21975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N=50</a:t>
              </a:r>
              <a:endParaRPr b="1"/>
            </a:p>
          </p:txBody>
        </p:sp>
      </p:grpSp>
      <p:pic>
        <p:nvPicPr>
          <p:cNvPr id="535" name="Google Shape;535;p53"/>
          <p:cNvPicPr preferRelativeResize="0"/>
          <p:nvPr/>
        </p:nvPicPr>
        <p:blipFill>
          <a:blip r:embed="rId7">
            <a:alphaModFix/>
          </a:blip>
          <a:stretch>
            <a:fillRect/>
          </a:stretch>
        </p:blipFill>
        <p:spPr>
          <a:xfrm>
            <a:off x="65848" y="3828675"/>
            <a:ext cx="1350150" cy="1301750"/>
          </a:xfrm>
          <a:prstGeom prst="rect">
            <a:avLst/>
          </a:prstGeom>
          <a:noFill/>
          <a:ln>
            <a:noFill/>
          </a:ln>
        </p:spPr>
      </p:pic>
      <p:grpSp>
        <p:nvGrpSpPr>
          <p:cNvPr id="536" name="Google Shape;536;p53"/>
          <p:cNvGrpSpPr/>
          <p:nvPr/>
        </p:nvGrpSpPr>
        <p:grpSpPr>
          <a:xfrm>
            <a:off x="4222753" y="3763913"/>
            <a:ext cx="2329225" cy="1379588"/>
            <a:chOff x="4254450" y="3763913"/>
            <a:chExt cx="2329225" cy="1379588"/>
          </a:xfrm>
        </p:grpSpPr>
        <p:pic>
          <p:nvPicPr>
            <p:cNvPr id="537" name="Google Shape;537;p53"/>
            <p:cNvPicPr preferRelativeResize="0"/>
            <p:nvPr/>
          </p:nvPicPr>
          <p:blipFill>
            <a:blip r:embed="rId8">
              <a:alphaModFix/>
            </a:blip>
            <a:stretch>
              <a:fillRect/>
            </a:stretch>
          </p:blipFill>
          <p:spPr>
            <a:xfrm>
              <a:off x="4254450" y="4014900"/>
              <a:ext cx="1128600" cy="1128600"/>
            </a:xfrm>
            <a:prstGeom prst="rect">
              <a:avLst/>
            </a:prstGeom>
            <a:noFill/>
            <a:ln>
              <a:noFill/>
            </a:ln>
          </p:spPr>
        </p:pic>
        <p:pic>
          <p:nvPicPr>
            <p:cNvPr id="538" name="Google Shape;538;p53"/>
            <p:cNvPicPr preferRelativeResize="0"/>
            <p:nvPr/>
          </p:nvPicPr>
          <p:blipFill>
            <a:blip r:embed="rId9">
              <a:alphaModFix/>
            </a:blip>
            <a:stretch>
              <a:fillRect/>
            </a:stretch>
          </p:blipFill>
          <p:spPr>
            <a:xfrm>
              <a:off x="5455075" y="4001837"/>
              <a:ext cx="1128600" cy="1128600"/>
            </a:xfrm>
            <a:prstGeom prst="rect">
              <a:avLst/>
            </a:prstGeom>
            <a:noFill/>
            <a:ln>
              <a:noFill/>
            </a:ln>
          </p:spPr>
        </p:pic>
        <p:sp>
          <p:nvSpPr>
            <p:cNvPr id="539" name="Google Shape;539;p53"/>
            <p:cNvSpPr txBox="1"/>
            <p:nvPr/>
          </p:nvSpPr>
          <p:spPr>
            <a:xfrm>
              <a:off x="4326706" y="3763913"/>
              <a:ext cx="2197500" cy="305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N=100</a:t>
              </a:r>
              <a:endParaRPr b="1"/>
            </a:p>
          </p:txBody>
        </p:sp>
      </p:grpSp>
      <p:sp>
        <p:nvSpPr>
          <p:cNvPr id="540" name="Google Shape;540;p53"/>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
        <p:nvSpPr>
          <p:cNvPr id="541" name="Google Shape;541;p53"/>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5" name="Shape 545"/>
        <p:cNvGrpSpPr/>
        <p:nvPr/>
      </p:nvGrpSpPr>
      <p:grpSpPr>
        <a:xfrm>
          <a:off x="0" y="0"/>
          <a:ext cx="0" cy="0"/>
          <a:chOff x="0" y="0"/>
          <a:chExt cx="0" cy="0"/>
        </a:xfrm>
      </p:grpSpPr>
      <p:sp>
        <p:nvSpPr>
          <p:cNvPr id="546" name="Google Shape;546;p54"/>
          <p:cNvSpPr/>
          <p:nvPr/>
        </p:nvSpPr>
        <p:spPr>
          <a:xfrm>
            <a:off x="0" y="895175"/>
            <a:ext cx="4566900" cy="42483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600"/>
              </a:spcBef>
              <a:spcAft>
                <a:spcPts val="0"/>
              </a:spcAft>
              <a:buNone/>
            </a:pPr>
            <a:r>
              <a:rPr b="1" lang="en" sz="1800"/>
              <a:t>NGLPy on GPU</a:t>
            </a:r>
            <a:endParaRPr b="1" sz="1800"/>
          </a:p>
          <a:p>
            <a:pPr indent="-317500" lvl="0" marL="457200" rtl="0" algn="l">
              <a:spcBef>
                <a:spcPts val="600"/>
              </a:spcBef>
              <a:spcAft>
                <a:spcPts val="0"/>
              </a:spcAft>
              <a:buSzPts val="1400"/>
              <a:buChar char="●"/>
            </a:pPr>
            <a:r>
              <a:rPr lang="en"/>
              <a:t>Redesigned interface to make graphs </a:t>
            </a:r>
            <a:r>
              <a:rPr b="1" lang="en"/>
              <a:t>iterable</a:t>
            </a:r>
            <a:r>
              <a:rPr lang="en"/>
              <a:t>:</a:t>
            </a:r>
            <a:endParaRPr/>
          </a:p>
          <a:p>
            <a:pPr indent="0" lvl="0" marL="457200" rtl="0" algn="l">
              <a:spcBef>
                <a:spcPts val="0"/>
              </a:spcBef>
              <a:spcAft>
                <a:spcPts val="0"/>
              </a:spcAft>
              <a:buNone/>
            </a:pPr>
            <a:r>
              <a:rPr lang="en">
                <a:latin typeface="Courier New"/>
                <a:ea typeface="Courier New"/>
                <a:cs typeface="Courier New"/>
                <a:sym typeface="Courier New"/>
              </a:rPr>
              <a:t>for edge in graph:</a:t>
            </a:r>
            <a:endParaRPr>
              <a:latin typeface="Courier New"/>
              <a:ea typeface="Courier New"/>
              <a:cs typeface="Courier New"/>
              <a:sym typeface="Courier New"/>
            </a:endParaRPr>
          </a:p>
          <a:p>
            <a:pPr indent="0" lvl="0" marL="457200" rtl="0" algn="l">
              <a:spcBef>
                <a:spcPts val="0"/>
              </a:spcBef>
              <a:spcAft>
                <a:spcPts val="0"/>
              </a:spcAft>
              <a:buNone/>
            </a:pPr>
            <a:r>
              <a:rPr lang="en">
                <a:latin typeface="Courier New"/>
                <a:ea typeface="Courier New"/>
                <a:cs typeface="Courier New"/>
                <a:sym typeface="Courier New"/>
              </a:rPr>
              <a:t>    print(edge)</a:t>
            </a:r>
            <a:endParaRPr>
              <a:latin typeface="Courier New"/>
              <a:ea typeface="Courier New"/>
              <a:cs typeface="Courier New"/>
              <a:sym typeface="Courier New"/>
            </a:endParaRPr>
          </a:p>
          <a:p>
            <a:pPr indent="-317500" lvl="0" marL="457200" rtl="0" algn="l">
              <a:spcBef>
                <a:spcPts val="600"/>
              </a:spcBef>
              <a:spcAft>
                <a:spcPts val="0"/>
              </a:spcAft>
              <a:buSzPts val="1400"/>
              <a:buChar char="●"/>
            </a:pPr>
            <a:r>
              <a:rPr b="1" lang="en"/>
              <a:t>Squashing bugs</a:t>
            </a:r>
            <a:r>
              <a:rPr lang="en"/>
              <a:t> dealing with chunking the problem into sub-problems, still need to optimize</a:t>
            </a:r>
            <a:endParaRPr/>
          </a:p>
          <a:p>
            <a:pPr indent="-317500" lvl="0" marL="457200" rtl="0" algn="l">
              <a:spcBef>
                <a:spcPts val="0"/>
              </a:spcBef>
              <a:spcAft>
                <a:spcPts val="0"/>
              </a:spcAft>
              <a:buSzPts val="1400"/>
              <a:buChar char="●"/>
            </a:pPr>
            <a:r>
              <a:rPr lang="en"/>
              <a:t>Trying to automate the </a:t>
            </a:r>
            <a:r>
              <a:rPr lang="en">
                <a:latin typeface="Courier New"/>
                <a:ea typeface="Courier New"/>
                <a:cs typeface="Courier New"/>
                <a:sym typeface="Courier New"/>
              </a:rPr>
              <a:t>query_size</a:t>
            </a:r>
            <a:r>
              <a:rPr lang="en"/>
              <a:t> parameter</a:t>
            </a:r>
            <a:endParaRPr/>
          </a:p>
          <a:p>
            <a:pPr indent="-317500" lvl="0" marL="457200" rtl="0" algn="l">
              <a:spcBef>
                <a:spcPts val="0"/>
              </a:spcBef>
              <a:spcAft>
                <a:spcPts val="0"/>
              </a:spcAft>
              <a:buSzPts val="1400"/>
              <a:buChar char="●"/>
            </a:pPr>
            <a:r>
              <a:rPr lang="en"/>
              <a:t>Tested </a:t>
            </a:r>
            <a:r>
              <a:rPr b="1" lang="en"/>
              <a:t>5D, 10M, K=300 on desktop</a:t>
            </a:r>
            <a:r>
              <a:rPr lang="en"/>
              <a:t> (</a:t>
            </a:r>
            <a:r>
              <a:rPr b="1" lang="en">
                <a:solidFill>
                  <a:srgbClr val="980000"/>
                </a:solidFill>
              </a:rPr>
              <a:t>6h</a:t>
            </a:r>
            <a:r>
              <a:rPr lang="en"/>
              <a:t>, but this can be improved dramatically, I think...)</a:t>
            </a:r>
            <a:endParaRPr/>
          </a:p>
          <a:p>
            <a:pPr indent="-317500" lvl="0" marL="457200" rtl="0" algn="l">
              <a:spcBef>
                <a:spcPts val="0"/>
              </a:spcBef>
              <a:spcAft>
                <a:spcPts val="0"/>
              </a:spcAft>
              <a:buSzPts val="1400"/>
              <a:buChar char="●"/>
            </a:pPr>
            <a:r>
              <a:rPr lang="en"/>
              <a:t>Implemented </a:t>
            </a:r>
            <a:r>
              <a:rPr lang="en">
                <a:latin typeface="Courier New"/>
                <a:ea typeface="Courier New"/>
                <a:cs typeface="Courier New"/>
                <a:sym typeface="Courier New"/>
              </a:rPr>
              <a:t>SearchIndex</a:t>
            </a:r>
            <a:r>
              <a:rPr lang="en"/>
              <a:t> class that allows plugging in </a:t>
            </a:r>
            <a:r>
              <a:rPr b="1" lang="en"/>
              <a:t>different KNN implementations</a:t>
            </a:r>
            <a:endParaRPr b="1"/>
          </a:p>
          <a:p>
            <a:pPr indent="-317500" lvl="0" marL="457200" rtl="0" algn="l">
              <a:spcBef>
                <a:spcPts val="0"/>
              </a:spcBef>
              <a:spcAft>
                <a:spcPts val="0"/>
              </a:spcAft>
              <a:buSzPts val="1400"/>
              <a:buChar char="●"/>
            </a:pPr>
            <a:r>
              <a:rPr b="1" lang="en"/>
              <a:t>relaxed ERG</a:t>
            </a:r>
            <a:r>
              <a:rPr lang="en"/>
              <a:t> (much faster)</a:t>
            </a:r>
            <a:endParaRPr/>
          </a:p>
          <a:p>
            <a:pPr indent="0" lvl="0" marL="0" rtl="0" algn="l">
              <a:spcBef>
                <a:spcPts val="600"/>
              </a:spcBef>
              <a:spcAft>
                <a:spcPts val="0"/>
              </a:spcAft>
              <a:buClr>
                <a:srgbClr val="000000"/>
              </a:buClr>
              <a:buSzPts val="1100"/>
              <a:buFont typeface="Arial"/>
              <a:buNone/>
            </a:pPr>
            <a:r>
              <a:rPr b="1" lang="en" sz="1800">
                <a:solidFill>
                  <a:srgbClr val="000000"/>
                </a:solidFill>
              </a:rPr>
              <a:t>ML</a:t>
            </a:r>
            <a:endParaRPr b="1" sz="1800">
              <a:solidFill>
                <a:srgbClr val="000000"/>
              </a:solidFill>
            </a:endParaRPr>
          </a:p>
          <a:p>
            <a:pPr indent="-317500" lvl="0" marL="457200" rtl="0" algn="l">
              <a:spcBef>
                <a:spcPts val="600"/>
              </a:spcBef>
              <a:spcAft>
                <a:spcPts val="0"/>
              </a:spcAft>
              <a:buClr>
                <a:srgbClr val="000000"/>
              </a:buClr>
              <a:buSzPts val="1400"/>
              <a:buChar char="●"/>
            </a:pPr>
            <a:r>
              <a:rPr lang="en"/>
              <a:t>Pictures</a:t>
            </a:r>
            <a:r>
              <a:rPr b="1" lang="en"/>
              <a:t> </a:t>
            </a:r>
            <a:r>
              <a:rPr b="1" lang="en">
                <a:solidFill>
                  <a:schemeClr val="dk1"/>
                </a:solidFill>
              </a:rPr>
              <a:t>→</a:t>
            </a:r>
            <a:endParaRPr b="1">
              <a:solidFill>
                <a:srgbClr val="000000"/>
              </a:solidFill>
            </a:endParaRPr>
          </a:p>
        </p:txBody>
      </p:sp>
      <p:sp>
        <p:nvSpPr>
          <p:cNvPr id="547" name="Google Shape;547;p54"/>
          <p:cNvSpPr/>
          <p:nvPr/>
        </p:nvSpPr>
        <p:spPr>
          <a:xfrm>
            <a:off x="4536650" y="925625"/>
            <a:ext cx="4627500" cy="26610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rPr>
              <a:t>ICSE</a:t>
            </a:r>
            <a:endParaRPr b="1" sz="1800">
              <a:solidFill>
                <a:srgbClr val="000000"/>
              </a:solidFill>
            </a:endParaRPr>
          </a:p>
          <a:p>
            <a:pPr indent="-317500" lvl="0" marL="457200" rtl="0" algn="l">
              <a:spcBef>
                <a:spcPts val="0"/>
              </a:spcBef>
              <a:spcAft>
                <a:spcPts val="0"/>
              </a:spcAft>
              <a:buClr>
                <a:srgbClr val="000000"/>
              </a:buClr>
              <a:buSzPts val="1400"/>
              <a:buChar char="●"/>
            </a:pPr>
            <a:r>
              <a:rPr lang="en"/>
              <a:t>Rewriting tool, make sure I get paid...</a:t>
            </a:r>
            <a:endParaRPr>
              <a:solidFill>
                <a:srgbClr val="000000"/>
              </a:solidFill>
            </a:endParaRPr>
          </a:p>
          <a:p>
            <a:pPr indent="0" lvl="0" marL="0" rtl="0" algn="l">
              <a:spcBef>
                <a:spcPts val="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Push new TopoPy interface (delayed)</a:t>
            </a:r>
            <a:endParaRPr>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Adding sensitivity to the details view</a:t>
            </a:r>
            <a:endParaRPr>
              <a:solidFill>
                <a:srgbClr val="000000"/>
              </a:solidFill>
            </a:endParaRPr>
          </a:p>
          <a:p>
            <a:pPr indent="0" lvl="0" marL="0" rtl="0" algn="l">
              <a:spcBef>
                <a:spcPts val="0"/>
              </a:spcBef>
              <a:spcAft>
                <a:spcPts val="0"/>
              </a:spcAft>
              <a:buNone/>
            </a:pPr>
            <a:r>
              <a:rPr b="1" lang="en" sz="1800"/>
              <a:t>TopoPy</a:t>
            </a:r>
            <a:endParaRPr b="1" sz="1800"/>
          </a:p>
          <a:p>
            <a:pPr indent="-317500" lvl="0" marL="457200" rtl="0" algn="l">
              <a:spcBef>
                <a:spcPts val="0"/>
              </a:spcBef>
              <a:spcAft>
                <a:spcPts val="0"/>
              </a:spcAft>
              <a:buSzPts val="1400"/>
              <a:buChar char="●"/>
            </a:pPr>
            <a:r>
              <a:rPr lang="en"/>
              <a:t>Rewrite in pure python as an exercis</a:t>
            </a:r>
            <a:r>
              <a:rPr lang="en" sz="1300"/>
              <a:t>e in vectorizing</a:t>
            </a:r>
            <a:endParaRPr sz="1300"/>
          </a:p>
          <a:p>
            <a:pPr indent="-317500" lvl="0" marL="457200" rtl="0" algn="l">
              <a:spcBef>
                <a:spcPts val="0"/>
              </a:spcBef>
              <a:spcAft>
                <a:spcPts val="0"/>
              </a:spcAft>
              <a:buSzPts val="1400"/>
              <a:buChar char="●"/>
            </a:pPr>
            <a:r>
              <a:rPr lang="en"/>
              <a:t>Attempt to parallelize</a:t>
            </a:r>
            <a:endParaRPr/>
          </a:p>
          <a:p>
            <a:pPr indent="0" lvl="0" marL="0" rtl="0" algn="l">
              <a:spcBef>
                <a:spcPts val="0"/>
              </a:spcBef>
              <a:spcAft>
                <a:spcPts val="0"/>
              </a:spcAft>
              <a:buNone/>
            </a:pPr>
            <a:r>
              <a:rPr b="1" lang="en" sz="1800">
                <a:solidFill>
                  <a:srgbClr val="000000"/>
                </a:solidFill>
              </a:rPr>
              <a:t>NGLPy</a:t>
            </a:r>
            <a:endParaRPr sz="1800">
              <a:solidFill>
                <a:srgbClr val="000000"/>
              </a:solidFill>
            </a:endParaRPr>
          </a:p>
          <a:p>
            <a:pPr indent="-317500" lvl="0" marL="457200" rtl="0" algn="l">
              <a:spcBef>
                <a:spcPts val="0"/>
              </a:spcBef>
              <a:spcAft>
                <a:spcPts val="0"/>
              </a:spcAft>
              <a:buClr>
                <a:srgbClr val="000000"/>
              </a:buClr>
              <a:buSzPts val="1400"/>
              <a:buChar char="●"/>
            </a:pPr>
            <a:r>
              <a:rPr lang="en"/>
              <a:t>Optimize: put index remapping on GPU</a:t>
            </a:r>
            <a:endParaRPr/>
          </a:p>
          <a:p>
            <a:pPr indent="-311150" lvl="0" marL="457200" rtl="0" algn="l">
              <a:spcBef>
                <a:spcPts val="0"/>
              </a:spcBef>
              <a:spcAft>
                <a:spcPts val="0"/>
              </a:spcAft>
              <a:buSzPts val="1300"/>
              <a:buChar char="●"/>
            </a:pPr>
            <a:r>
              <a:rPr lang="en" sz="1300"/>
              <a:t>Benchmark other KNN graphs coupled with NGLPy</a:t>
            </a:r>
            <a:endParaRPr sz="1300"/>
          </a:p>
        </p:txBody>
      </p:sp>
      <p:sp>
        <p:nvSpPr>
          <p:cNvPr id="548" name="Google Shape;548;p54"/>
          <p:cNvSpPr txBox="1"/>
          <p:nvPr/>
        </p:nvSpPr>
        <p:spPr>
          <a:xfrm>
            <a:off x="457200" y="-22622"/>
            <a:ext cx="8229600" cy="85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9/21/18</a:t>
            </a:r>
            <a:endParaRPr b="1" sz="3600">
              <a:solidFill>
                <a:srgbClr val="000000"/>
              </a:solidFill>
            </a:endParaRPr>
          </a:p>
        </p:txBody>
      </p:sp>
      <p:cxnSp>
        <p:nvCxnSpPr>
          <p:cNvPr id="549" name="Google Shape;549;p54"/>
          <p:cNvCxnSpPr/>
          <p:nvPr/>
        </p:nvCxnSpPr>
        <p:spPr>
          <a:xfrm>
            <a:off x="4551775" y="925525"/>
            <a:ext cx="15300" cy="4248300"/>
          </a:xfrm>
          <a:prstGeom prst="straightConnector1">
            <a:avLst/>
          </a:prstGeom>
          <a:noFill/>
          <a:ln cap="flat" cmpd="sng" w="38100">
            <a:solidFill>
              <a:srgbClr val="000000"/>
            </a:solidFill>
            <a:prstDash val="solid"/>
            <a:round/>
            <a:headEnd len="med" w="med" type="none"/>
            <a:tailEnd len="med" w="med" type="none"/>
          </a:ln>
        </p:spPr>
      </p:cxnSp>
      <p:cxnSp>
        <p:nvCxnSpPr>
          <p:cNvPr id="550" name="Google Shape;550;p54"/>
          <p:cNvCxnSpPr/>
          <p:nvPr/>
        </p:nvCxnSpPr>
        <p:spPr>
          <a:xfrm>
            <a:off x="0" y="910350"/>
            <a:ext cx="9156600" cy="12600"/>
          </a:xfrm>
          <a:prstGeom prst="straightConnector1">
            <a:avLst/>
          </a:prstGeom>
          <a:noFill/>
          <a:ln cap="flat" cmpd="sng" w="38100">
            <a:solidFill>
              <a:srgbClr val="000000"/>
            </a:solidFill>
            <a:prstDash val="solid"/>
            <a:round/>
            <a:headEnd len="med" w="med" type="none"/>
            <a:tailEnd len="med" w="med" type="none"/>
          </a:ln>
        </p:spPr>
      </p:cxnSp>
      <p:pic>
        <p:nvPicPr>
          <p:cNvPr id="551" name="Google Shape;551;p54"/>
          <p:cNvPicPr preferRelativeResize="0"/>
          <p:nvPr/>
        </p:nvPicPr>
        <p:blipFill rotWithShape="1">
          <a:blip r:embed="rId3">
            <a:alphaModFix/>
          </a:blip>
          <a:srcRect b="15710" l="12410" r="9877" t="15324"/>
          <a:stretch/>
        </p:blipFill>
        <p:spPr>
          <a:xfrm>
            <a:off x="1506925" y="3829635"/>
            <a:ext cx="2121451" cy="1206715"/>
          </a:xfrm>
          <a:prstGeom prst="rect">
            <a:avLst/>
          </a:prstGeom>
          <a:noFill/>
          <a:ln>
            <a:noFill/>
          </a:ln>
        </p:spPr>
      </p:pic>
      <p:pic>
        <p:nvPicPr>
          <p:cNvPr id="552" name="Google Shape;552;p54"/>
          <p:cNvPicPr preferRelativeResize="0"/>
          <p:nvPr/>
        </p:nvPicPr>
        <p:blipFill rotWithShape="1">
          <a:blip r:embed="rId4">
            <a:alphaModFix/>
          </a:blip>
          <a:srcRect b="9705" l="8674" r="2994" t="9006"/>
          <a:stretch/>
        </p:blipFill>
        <p:spPr>
          <a:xfrm>
            <a:off x="4216500" y="3830430"/>
            <a:ext cx="2121451" cy="1205125"/>
          </a:xfrm>
          <a:prstGeom prst="rect">
            <a:avLst/>
          </a:prstGeom>
          <a:noFill/>
          <a:ln>
            <a:noFill/>
          </a:ln>
        </p:spPr>
      </p:pic>
      <p:pic>
        <p:nvPicPr>
          <p:cNvPr id="553" name="Google Shape;553;p54"/>
          <p:cNvPicPr preferRelativeResize="0"/>
          <p:nvPr/>
        </p:nvPicPr>
        <p:blipFill rotWithShape="1">
          <a:blip r:embed="rId5">
            <a:alphaModFix/>
          </a:blip>
          <a:srcRect b="10702" l="12947" r="3138" t="4695"/>
          <a:stretch/>
        </p:blipFill>
        <p:spPr>
          <a:xfrm>
            <a:off x="6926075" y="3829993"/>
            <a:ext cx="2121449" cy="1205999"/>
          </a:xfrm>
          <a:prstGeom prst="rect">
            <a:avLst/>
          </a:prstGeom>
          <a:noFill/>
          <a:ln>
            <a:noFill/>
          </a:ln>
        </p:spPr>
      </p:pic>
      <p:sp>
        <p:nvSpPr>
          <p:cNvPr id="554" name="Google Shape;554;p54"/>
          <p:cNvSpPr/>
          <p:nvPr/>
        </p:nvSpPr>
        <p:spPr>
          <a:xfrm>
            <a:off x="3660388" y="4170942"/>
            <a:ext cx="524100" cy="524100"/>
          </a:xfrm>
          <a:prstGeom prst="mathPlus">
            <a:avLst>
              <a:gd fmla="val 23520" name="adj1"/>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54"/>
          <p:cNvSpPr/>
          <p:nvPr/>
        </p:nvSpPr>
        <p:spPr>
          <a:xfrm>
            <a:off x="6369963" y="4170942"/>
            <a:ext cx="524100" cy="524100"/>
          </a:xfrm>
          <a:prstGeom prst="mathEqual">
            <a:avLst>
              <a:gd fmla="val 23520" name="adj1"/>
              <a:gd fmla="val 1176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54"/>
          <p:cNvSpPr txBox="1"/>
          <p:nvPr/>
        </p:nvSpPr>
        <p:spPr>
          <a:xfrm>
            <a:off x="-60700" y="-22625"/>
            <a:ext cx="4627500" cy="91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
        <p:nvSpPr>
          <p:cNvPr id="557" name="Google Shape;557;p54"/>
          <p:cNvSpPr txBox="1"/>
          <p:nvPr/>
        </p:nvSpPr>
        <p:spPr>
          <a:xfrm>
            <a:off x="4536650" y="-22625"/>
            <a:ext cx="4627500" cy="91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1" name="Shape 561"/>
        <p:cNvGrpSpPr/>
        <p:nvPr/>
      </p:nvGrpSpPr>
      <p:grpSpPr>
        <a:xfrm>
          <a:off x="0" y="0"/>
          <a:ext cx="0" cy="0"/>
          <a:chOff x="0" y="0"/>
          <a:chExt cx="0" cy="0"/>
        </a:xfrm>
      </p:grpSpPr>
      <p:sp>
        <p:nvSpPr>
          <p:cNvPr id="562" name="Google Shape;562;p55"/>
          <p:cNvSpPr/>
          <p:nvPr/>
        </p:nvSpPr>
        <p:spPr>
          <a:xfrm>
            <a:off x="0" y="895175"/>
            <a:ext cx="4566900" cy="42483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600"/>
              </a:spcBef>
              <a:spcAft>
                <a:spcPts val="0"/>
              </a:spcAft>
              <a:buClr>
                <a:srgbClr val="000000"/>
              </a:buClr>
              <a:buSzPts val="1100"/>
              <a:buFont typeface="Arial"/>
              <a:buNone/>
            </a:pPr>
            <a:r>
              <a:rPr b="1" lang="en" sz="1800">
                <a:solidFill>
                  <a:srgbClr val="000000"/>
                </a:solidFill>
              </a:rPr>
              <a:t>TopoPy</a:t>
            </a:r>
            <a:endParaRPr sz="1800">
              <a:solidFill>
                <a:srgbClr val="000000"/>
              </a:solidFill>
            </a:endParaRPr>
          </a:p>
          <a:p>
            <a:pPr indent="-317500" lvl="0" marL="457200" rtl="0" algn="l">
              <a:spcBef>
                <a:spcPts val="600"/>
              </a:spcBef>
              <a:spcAft>
                <a:spcPts val="0"/>
              </a:spcAft>
              <a:buClr>
                <a:srgbClr val="000000"/>
              </a:buClr>
              <a:buSzPts val="1400"/>
              <a:buChar char="●"/>
            </a:pPr>
            <a:r>
              <a:rPr lang="en"/>
              <a:t>Fixed bug from last week &amp; improved testing</a:t>
            </a:r>
            <a:endParaRPr>
              <a:solidFill>
                <a:srgbClr val="000000"/>
              </a:solidFill>
            </a:endParaRPr>
          </a:p>
          <a:p>
            <a:pPr indent="-317500" lvl="0" marL="457200" rtl="0" algn="l">
              <a:spcBef>
                <a:spcPts val="0"/>
              </a:spcBef>
              <a:spcAft>
                <a:spcPts val="0"/>
              </a:spcAft>
              <a:buClr>
                <a:srgbClr val="000000"/>
              </a:buClr>
              <a:buSzPts val="1400"/>
              <a:buChar char="●"/>
            </a:pPr>
            <a:r>
              <a:rPr b="1" lang="en">
                <a:solidFill>
                  <a:schemeClr val="dk1"/>
                </a:solidFill>
              </a:rPr>
              <a:t>Tushar/Di/Bei</a:t>
            </a:r>
            <a:r>
              <a:rPr lang="en">
                <a:solidFill>
                  <a:schemeClr val="dk1"/>
                </a:solidFill>
              </a:rPr>
              <a:t> mtg re: uncertain Morse Complex</a:t>
            </a:r>
            <a:endParaRPr>
              <a:solidFill>
                <a:schemeClr val="dk1"/>
              </a:solidFill>
            </a:endParaRPr>
          </a:p>
          <a:p>
            <a:pPr indent="-317500" lvl="1" marL="914400" rtl="0" algn="l">
              <a:spcBef>
                <a:spcPts val="0"/>
              </a:spcBef>
              <a:spcAft>
                <a:spcPts val="0"/>
              </a:spcAft>
              <a:buClr>
                <a:srgbClr val="000000"/>
              </a:buClr>
              <a:buSzPts val="1400"/>
              <a:buChar char="○"/>
            </a:pPr>
            <a:r>
              <a:rPr lang="en">
                <a:solidFill>
                  <a:schemeClr val="dk1"/>
                </a:solidFill>
              </a:rPr>
              <a:t>didn’t go as expected...</a:t>
            </a:r>
            <a:endParaRPr/>
          </a:p>
          <a:p>
            <a:pPr indent="0" lvl="0" marL="0" rtl="0" algn="l">
              <a:spcBef>
                <a:spcPts val="600"/>
              </a:spcBef>
              <a:spcAft>
                <a:spcPts val="0"/>
              </a:spcAft>
              <a:buNone/>
            </a:pPr>
            <a:r>
              <a:rPr b="1" lang="en" sz="1800"/>
              <a:t>NGLPy</a:t>
            </a:r>
            <a:endParaRPr b="1" sz="1800"/>
          </a:p>
          <a:p>
            <a:pPr indent="-317500" lvl="0" marL="457200" rtl="0" algn="l">
              <a:spcBef>
                <a:spcPts val="600"/>
              </a:spcBef>
              <a:spcAft>
                <a:spcPts val="0"/>
              </a:spcAft>
              <a:buSzPts val="1400"/>
              <a:buChar char="●"/>
            </a:pPr>
            <a:r>
              <a:rPr lang="en"/>
              <a:t>Formulated a probabilistic neighborhood  graph w/ few tunable parameters </a:t>
            </a:r>
            <a:r>
              <a:rPr b="1" lang="en"/>
              <a:t>with Di</a:t>
            </a:r>
            <a:endParaRPr b="1"/>
          </a:p>
          <a:p>
            <a:pPr indent="-317500" lvl="0" marL="457200" rtl="0" algn="l">
              <a:spcBef>
                <a:spcPts val="0"/>
              </a:spcBef>
              <a:spcAft>
                <a:spcPts val="0"/>
              </a:spcAft>
              <a:buSzPts val="1400"/>
              <a:buChar char="●"/>
            </a:pPr>
            <a:r>
              <a:rPr lang="en"/>
              <a:t>Implemented and tested on a small example</a:t>
            </a:r>
            <a:endParaRPr/>
          </a:p>
          <a:p>
            <a:pPr indent="0" lvl="0" marL="0" rtl="0" algn="l">
              <a:spcBef>
                <a:spcPts val="60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600"/>
              </a:spcBef>
              <a:spcAft>
                <a:spcPts val="0"/>
              </a:spcAft>
              <a:buClr>
                <a:srgbClr val="000000"/>
              </a:buClr>
              <a:buSzPts val="1400"/>
              <a:buChar char="●"/>
            </a:pPr>
            <a:r>
              <a:rPr lang="en"/>
              <a:t>Example sensitivity widget</a:t>
            </a:r>
            <a:endParaRPr/>
          </a:p>
          <a:p>
            <a:pPr indent="-317500" lvl="0" marL="457200" rtl="0" algn="l">
              <a:spcBef>
                <a:spcPts val="0"/>
              </a:spcBef>
              <a:spcAft>
                <a:spcPts val="0"/>
              </a:spcAft>
              <a:buSzPts val="1400"/>
              <a:buChar char="●"/>
            </a:pPr>
            <a:r>
              <a:rPr lang="en"/>
              <a:t>Added stepwise regression fitness attribute, but still having factory issues</a:t>
            </a:r>
            <a:endParaRPr/>
          </a:p>
          <a:p>
            <a:pPr indent="0" lvl="0" marL="0" rtl="0" algn="l">
              <a:spcBef>
                <a:spcPts val="600"/>
              </a:spcBef>
              <a:spcAft>
                <a:spcPts val="0"/>
              </a:spcAft>
              <a:buClr>
                <a:srgbClr val="000000"/>
              </a:buClr>
              <a:buSzPts val="1100"/>
              <a:buFont typeface="Arial"/>
              <a:buNone/>
            </a:pPr>
            <a:r>
              <a:rPr b="1" lang="en" sz="1800">
                <a:solidFill>
                  <a:schemeClr val="dk1"/>
                </a:solidFill>
              </a:rPr>
              <a:t>ML</a:t>
            </a:r>
            <a:endParaRPr b="1" sz="1800">
              <a:solidFill>
                <a:schemeClr val="dk1"/>
              </a:solidFill>
            </a:endParaRPr>
          </a:p>
          <a:p>
            <a:pPr indent="-317500" lvl="0" marL="457200" rtl="0" algn="l">
              <a:spcBef>
                <a:spcPts val="600"/>
              </a:spcBef>
              <a:spcAft>
                <a:spcPts val="0"/>
              </a:spcAft>
              <a:buClr>
                <a:schemeClr val="dk1"/>
              </a:buClr>
              <a:buSzPts val="1400"/>
              <a:buChar char="●"/>
            </a:pPr>
            <a:r>
              <a:rPr lang="en">
                <a:solidFill>
                  <a:schemeClr val="dk1"/>
                </a:solidFill>
              </a:rPr>
              <a:t>Notebook for the group to build on</a:t>
            </a:r>
            <a:endParaRPr>
              <a:solidFill>
                <a:schemeClr val="dk1"/>
              </a:solidFill>
            </a:endParaRPr>
          </a:p>
        </p:txBody>
      </p:sp>
      <p:sp>
        <p:nvSpPr>
          <p:cNvPr id="563" name="Google Shape;563;p55"/>
          <p:cNvSpPr/>
          <p:nvPr/>
        </p:nvSpPr>
        <p:spPr>
          <a:xfrm>
            <a:off x="4536650" y="925625"/>
            <a:ext cx="4627500" cy="42483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ICSE</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 word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Keep working</a:t>
            </a:r>
            <a:endParaRPr>
              <a:solidFill>
                <a:schemeClr val="dk1"/>
              </a:solidFill>
            </a:endParaRPr>
          </a:p>
          <a:p>
            <a:pPr indent="0" lvl="0" marL="0" rtl="0" algn="l">
              <a:spcBef>
                <a:spcPts val="0"/>
              </a:spcBef>
              <a:spcAft>
                <a:spcPts val="0"/>
              </a:spcAft>
              <a:buNone/>
            </a:pPr>
            <a:r>
              <a:rPr b="1" lang="en" sz="1800">
                <a:solidFill>
                  <a:schemeClr val="dk1"/>
                </a:solidFill>
              </a:rPr>
              <a:t>Regulus</a:t>
            </a:r>
            <a:endParaRPr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Push new TopoPy interface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Adding sensitivity to the details view</a:t>
            </a:r>
            <a:endParaRPr>
              <a:solidFill>
                <a:schemeClr val="dk1"/>
              </a:solidFill>
            </a:endParaRPr>
          </a:p>
          <a:p>
            <a:pPr indent="0" lvl="0" marL="0" rtl="0" algn="l">
              <a:spcBef>
                <a:spcPts val="0"/>
              </a:spcBef>
              <a:spcAft>
                <a:spcPts val="0"/>
              </a:spcAft>
              <a:buNone/>
            </a:pPr>
            <a:r>
              <a:rPr b="1" lang="en" sz="1800"/>
              <a:t>TopoPy</a:t>
            </a:r>
            <a:endParaRPr b="1" sz="1800"/>
          </a:p>
          <a:p>
            <a:pPr indent="-317500" lvl="0" marL="457200" rtl="0" algn="l">
              <a:spcBef>
                <a:spcPts val="0"/>
              </a:spcBef>
              <a:spcAft>
                <a:spcPts val="0"/>
              </a:spcAft>
              <a:buSzPts val="1400"/>
              <a:buChar char="●"/>
            </a:pPr>
            <a:r>
              <a:rPr lang="en"/>
              <a:t>Rewrite in pure python as an exercis</a:t>
            </a:r>
            <a:r>
              <a:rPr lang="en" sz="1300"/>
              <a:t>e in vectorizing</a:t>
            </a:r>
            <a:endParaRPr sz="1300"/>
          </a:p>
          <a:p>
            <a:pPr indent="-317500" lvl="0" marL="457200" rtl="0" algn="l">
              <a:spcBef>
                <a:spcPts val="0"/>
              </a:spcBef>
              <a:spcAft>
                <a:spcPts val="0"/>
              </a:spcAft>
              <a:buSzPts val="1400"/>
              <a:buChar char="●"/>
            </a:pPr>
            <a:r>
              <a:rPr lang="en"/>
              <a:t>Attempt to parallelize</a:t>
            </a:r>
            <a:endParaRPr/>
          </a:p>
          <a:p>
            <a:pPr indent="0" lvl="0" marL="0" rtl="0" algn="l">
              <a:spcBef>
                <a:spcPts val="0"/>
              </a:spcBef>
              <a:spcAft>
                <a:spcPts val="0"/>
              </a:spcAft>
              <a:buNone/>
            </a:pPr>
            <a:r>
              <a:rPr b="1" lang="en" sz="1800">
                <a:solidFill>
                  <a:srgbClr val="000000"/>
                </a:solidFill>
              </a:rPr>
              <a:t>NGLPy</a:t>
            </a:r>
            <a:endParaRPr sz="18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Make compatible with multiple ANN libs</a:t>
            </a:r>
            <a:endParaRPr>
              <a:solidFill>
                <a:srgbClr val="000000"/>
              </a:solidFill>
            </a:endParaRPr>
          </a:p>
        </p:txBody>
      </p:sp>
      <p:sp>
        <p:nvSpPr>
          <p:cNvPr id="564" name="Google Shape;564;p55"/>
          <p:cNvSpPr txBox="1"/>
          <p:nvPr/>
        </p:nvSpPr>
        <p:spPr>
          <a:xfrm>
            <a:off x="457200" y="-22622"/>
            <a:ext cx="8229600" cy="8574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9/14/18</a:t>
            </a:r>
            <a:endParaRPr b="1" sz="3600">
              <a:solidFill>
                <a:srgbClr val="000000"/>
              </a:solidFill>
            </a:endParaRPr>
          </a:p>
        </p:txBody>
      </p:sp>
      <p:cxnSp>
        <p:nvCxnSpPr>
          <p:cNvPr id="565" name="Google Shape;565;p55"/>
          <p:cNvCxnSpPr/>
          <p:nvPr/>
        </p:nvCxnSpPr>
        <p:spPr>
          <a:xfrm>
            <a:off x="4551775" y="925525"/>
            <a:ext cx="15300" cy="4248300"/>
          </a:xfrm>
          <a:prstGeom prst="straightConnector1">
            <a:avLst/>
          </a:prstGeom>
          <a:noFill/>
          <a:ln cap="flat" cmpd="sng" w="38100">
            <a:solidFill>
              <a:srgbClr val="000000"/>
            </a:solidFill>
            <a:prstDash val="solid"/>
            <a:round/>
            <a:headEnd len="med" w="med" type="none"/>
            <a:tailEnd len="med" w="med" type="none"/>
          </a:ln>
        </p:spPr>
      </p:cxnSp>
      <p:cxnSp>
        <p:nvCxnSpPr>
          <p:cNvPr id="566" name="Google Shape;566;p55"/>
          <p:cNvCxnSpPr/>
          <p:nvPr/>
        </p:nvCxnSpPr>
        <p:spPr>
          <a:xfrm>
            <a:off x="0" y="910350"/>
            <a:ext cx="9156600" cy="12600"/>
          </a:xfrm>
          <a:prstGeom prst="straightConnector1">
            <a:avLst/>
          </a:prstGeom>
          <a:noFill/>
          <a:ln cap="flat" cmpd="sng" w="38100">
            <a:solidFill>
              <a:srgbClr val="000000"/>
            </a:solidFill>
            <a:prstDash val="solid"/>
            <a:round/>
            <a:headEnd len="med" w="med" type="none"/>
            <a:tailEnd len="med" w="med" type="none"/>
          </a:ln>
        </p:spPr>
      </p:cxnSp>
      <p:pic>
        <p:nvPicPr>
          <p:cNvPr id="567" name="Google Shape;567;p55"/>
          <p:cNvPicPr preferRelativeResize="0"/>
          <p:nvPr/>
        </p:nvPicPr>
        <p:blipFill rotWithShape="1">
          <a:blip r:embed="rId3">
            <a:alphaModFix/>
          </a:blip>
          <a:srcRect b="0" l="28214" r="26041" t="0"/>
          <a:stretch/>
        </p:blipFill>
        <p:spPr>
          <a:xfrm>
            <a:off x="4720150" y="4097175"/>
            <a:ext cx="1933225" cy="1104900"/>
          </a:xfrm>
          <a:prstGeom prst="rect">
            <a:avLst/>
          </a:prstGeom>
          <a:noFill/>
          <a:ln>
            <a:noFill/>
          </a:ln>
        </p:spPr>
      </p:pic>
      <p:pic>
        <p:nvPicPr>
          <p:cNvPr id="568" name="Google Shape;568;p55"/>
          <p:cNvPicPr preferRelativeResize="0"/>
          <p:nvPr/>
        </p:nvPicPr>
        <p:blipFill>
          <a:blip r:embed="rId4">
            <a:alphaModFix/>
          </a:blip>
          <a:stretch>
            <a:fillRect/>
          </a:stretch>
        </p:blipFill>
        <p:spPr>
          <a:xfrm>
            <a:off x="3265495" y="4020975"/>
            <a:ext cx="1207664" cy="561259"/>
          </a:xfrm>
          <a:prstGeom prst="rect">
            <a:avLst/>
          </a:prstGeom>
          <a:noFill/>
          <a:ln>
            <a:noFill/>
          </a:ln>
        </p:spPr>
      </p:pic>
      <p:pic>
        <p:nvPicPr>
          <p:cNvPr id="569" name="Google Shape;569;p55">
            <a:hlinkClick r:id="rId5"/>
          </p:cNvPr>
          <p:cNvPicPr preferRelativeResize="0"/>
          <p:nvPr/>
        </p:nvPicPr>
        <p:blipFill>
          <a:blip r:embed="rId6">
            <a:alphaModFix/>
          </a:blip>
          <a:stretch>
            <a:fillRect/>
          </a:stretch>
        </p:blipFill>
        <p:spPr>
          <a:xfrm>
            <a:off x="3263134" y="4582225"/>
            <a:ext cx="1212386" cy="571500"/>
          </a:xfrm>
          <a:prstGeom prst="rect">
            <a:avLst/>
          </a:prstGeom>
          <a:noFill/>
          <a:ln>
            <a:noFill/>
          </a:ln>
        </p:spPr>
      </p:pic>
      <p:pic>
        <p:nvPicPr>
          <p:cNvPr id="570" name="Google Shape;570;p55"/>
          <p:cNvPicPr preferRelativeResize="0"/>
          <p:nvPr/>
        </p:nvPicPr>
        <p:blipFill>
          <a:blip r:embed="rId7">
            <a:alphaModFix/>
          </a:blip>
          <a:stretch>
            <a:fillRect/>
          </a:stretch>
        </p:blipFill>
        <p:spPr>
          <a:xfrm>
            <a:off x="6748251" y="3753525"/>
            <a:ext cx="2245550" cy="1340575"/>
          </a:xfrm>
          <a:prstGeom prst="rect">
            <a:avLst/>
          </a:prstGeom>
          <a:noFill/>
          <a:ln>
            <a:noFill/>
          </a:ln>
        </p:spPr>
      </p:pic>
      <p:pic>
        <p:nvPicPr>
          <p:cNvPr id="571" name="Google Shape;571;p55"/>
          <p:cNvPicPr preferRelativeResize="0"/>
          <p:nvPr/>
        </p:nvPicPr>
        <p:blipFill>
          <a:blip r:embed="rId8">
            <a:alphaModFix/>
          </a:blip>
          <a:stretch>
            <a:fillRect/>
          </a:stretch>
        </p:blipFill>
        <p:spPr>
          <a:xfrm>
            <a:off x="7925300" y="998525"/>
            <a:ext cx="1207650" cy="1207650"/>
          </a:xfrm>
          <a:prstGeom prst="rect">
            <a:avLst/>
          </a:prstGeom>
          <a:noFill/>
          <a:ln>
            <a:noFill/>
          </a:ln>
        </p:spPr>
      </p:pic>
      <p:cxnSp>
        <p:nvCxnSpPr>
          <p:cNvPr id="572" name="Google Shape;572;p55"/>
          <p:cNvCxnSpPr/>
          <p:nvPr/>
        </p:nvCxnSpPr>
        <p:spPr>
          <a:xfrm>
            <a:off x="3975775" y="3183400"/>
            <a:ext cx="1098300" cy="764700"/>
          </a:xfrm>
          <a:prstGeom prst="straightConnector1">
            <a:avLst/>
          </a:prstGeom>
          <a:noFill/>
          <a:ln cap="flat" cmpd="sng" w="38100">
            <a:solidFill>
              <a:srgbClr val="980000"/>
            </a:solidFill>
            <a:prstDash val="solid"/>
            <a:round/>
            <a:headEnd len="med" w="med" type="none"/>
            <a:tailEnd len="med" w="med" type="triangle"/>
          </a:ln>
        </p:spPr>
      </p:cxnSp>
      <p:sp>
        <p:nvSpPr>
          <p:cNvPr id="573" name="Google Shape;573;p55"/>
          <p:cNvSpPr/>
          <p:nvPr/>
        </p:nvSpPr>
        <p:spPr>
          <a:xfrm>
            <a:off x="3725550" y="726778"/>
            <a:ext cx="4100900" cy="746775"/>
          </a:xfrm>
          <a:custGeom>
            <a:rect b="b" l="l" r="r" t="t"/>
            <a:pathLst>
              <a:path extrusionOk="0" h="29871" w="164036">
                <a:moveTo>
                  <a:pt x="0" y="27090"/>
                </a:moveTo>
                <a:cubicBezTo>
                  <a:pt x="5839" y="23198"/>
                  <a:pt x="24560" y="7999"/>
                  <a:pt x="35032" y="3736"/>
                </a:cubicBezTo>
                <a:cubicBezTo>
                  <a:pt x="45505" y="-527"/>
                  <a:pt x="49675" y="-805"/>
                  <a:pt x="62835" y="1512"/>
                </a:cubicBezTo>
                <a:cubicBezTo>
                  <a:pt x="75995" y="3829"/>
                  <a:pt x="97125" y="12912"/>
                  <a:pt x="113992" y="17638"/>
                </a:cubicBezTo>
                <a:cubicBezTo>
                  <a:pt x="130859" y="22365"/>
                  <a:pt x="155695" y="27832"/>
                  <a:pt x="164036" y="29871"/>
                </a:cubicBezTo>
              </a:path>
            </a:pathLst>
          </a:custGeom>
          <a:noFill/>
          <a:ln cap="flat" cmpd="sng" w="38100">
            <a:solidFill>
              <a:srgbClr val="980000"/>
            </a:solidFill>
            <a:prstDash val="solid"/>
            <a:round/>
            <a:headEnd len="med" w="med" type="none"/>
            <a:tailEnd len="med" w="med" type="triangle"/>
          </a:ln>
        </p:spPr>
      </p:sp>
      <p:sp>
        <p:nvSpPr>
          <p:cNvPr id="574" name="Google Shape;574;p55"/>
          <p:cNvSpPr txBox="1"/>
          <p:nvPr/>
        </p:nvSpPr>
        <p:spPr>
          <a:xfrm>
            <a:off x="-60700" y="-22625"/>
            <a:ext cx="4627500" cy="91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
        <p:nvSpPr>
          <p:cNvPr id="575" name="Google Shape;575;p55"/>
          <p:cNvSpPr txBox="1"/>
          <p:nvPr/>
        </p:nvSpPr>
        <p:spPr>
          <a:xfrm>
            <a:off x="4536650" y="-22625"/>
            <a:ext cx="4627500" cy="91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29"/>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Uncertain Topology</a:t>
            </a:r>
            <a:endParaRPr b="1" sz="1800">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Clustering of survival count plots</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Generating lots of data</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marR="0" rtl="0" algn="l">
              <a:lnSpc>
                <a:spcPct val="100000"/>
              </a:lnSpc>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0" lvl="0" marL="0" rtl="0" algn="l">
              <a:spcBef>
                <a:spcPts val="0"/>
              </a:spcBef>
              <a:spcAft>
                <a:spcPts val="0"/>
              </a:spcAft>
              <a:buNone/>
            </a:pPr>
            <a:r>
              <a:rPr b="1" lang="en" sz="1800">
                <a:solidFill>
                  <a:schemeClr val="dk1"/>
                </a:solidFill>
              </a:rPr>
              <a:t>Proximity Graphs</a:t>
            </a:r>
            <a:endParaRPr>
              <a:solidFill>
                <a:schemeClr val="dk1"/>
              </a:solidFill>
            </a:endParaRPr>
          </a:p>
          <a:p>
            <a:pPr indent="-317500" lvl="0" marL="457200" rtl="0" algn="l">
              <a:spcBef>
                <a:spcPts val="0"/>
              </a:spcBef>
              <a:spcAft>
                <a:spcPts val="0"/>
              </a:spcAft>
              <a:buClr>
                <a:schemeClr val="dk1"/>
              </a:buClr>
              <a:buSzPts val="1400"/>
              <a:buChar char="●"/>
            </a:pPr>
            <a:r>
              <a:rPr lang="en" u="sng">
                <a:solidFill>
                  <a:schemeClr val="hlink"/>
                </a:solidFill>
                <a:hlinkClick r:id="rId3"/>
              </a:rPr>
              <a:t>Paper repo</a:t>
            </a:r>
            <a:r>
              <a:rPr lang="en">
                <a:solidFill>
                  <a:schemeClr val="dk1"/>
                </a:solidFill>
              </a:rPr>
              <a:t> </a:t>
            </a:r>
            <a:r>
              <a:rPr b="1" lang="en">
                <a:solidFill>
                  <a:srgbClr val="980000"/>
                </a:solidFill>
              </a:rPr>
              <a:t>(very rough draft)</a:t>
            </a:r>
            <a:endParaRPr b="1">
              <a:solidFill>
                <a:srgbClr val="980000"/>
              </a:solidFill>
            </a:endParaRPr>
          </a:p>
          <a:p>
            <a:pPr indent="-317500" lvl="0" marL="457200" rtl="0" algn="l">
              <a:spcBef>
                <a:spcPts val="0"/>
              </a:spcBef>
              <a:spcAft>
                <a:spcPts val="0"/>
              </a:spcAft>
              <a:buClr>
                <a:schemeClr val="dk1"/>
              </a:buClr>
              <a:buSzPts val="1400"/>
              <a:buChar char="●"/>
            </a:pPr>
            <a:r>
              <a:rPr lang="en">
                <a:solidFill>
                  <a:schemeClr val="dk1"/>
                </a:solidFill>
              </a:rPr>
              <a:t>Any high-level comments would be useful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Writing technique down for: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ERG</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Approximation</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Discrete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Probabilistic </a:t>
            </a:r>
            <a:r>
              <a:rPr b="1" lang="en">
                <a:solidFill>
                  <a:srgbClr val="980000"/>
                </a:solidFill>
              </a:rPr>
              <a:t>(to do)</a:t>
            </a:r>
            <a:endParaRPr b="1">
              <a:solidFill>
                <a:srgbClr val="980000"/>
              </a:solidFill>
            </a:endParaRPr>
          </a:p>
          <a:p>
            <a:pPr indent="-317500" lvl="1" marL="914400" rtl="0" algn="l">
              <a:spcBef>
                <a:spcPts val="0"/>
              </a:spcBef>
              <a:spcAft>
                <a:spcPts val="0"/>
              </a:spcAft>
              <a:buClr>
                <a:schemeClr val="dk1"/>
              </a:buClr>
              <a:buSzPts val="1400"/>
              <a:buChar char="○"/>
            </a:pPr>
            <a:r>
              <a:rPr lang="en">
                <a:solidFill>
                  <a:schemeClr val="dk1"/>
                </a:solidFill>
              </a:rPr>
              <a:t>Cone-based</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Approximation</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Probabilistic</a:t>
            </a:r>
            <a:endParaRPr>
              <a:solidFill>
                <a:schemeClr val="dk1"/>
              </a:solidFill>
            </a:endParaRPr>
          </a:p>
        </p:txBody>
      </p:sp>
      <p:sp>
        <p:nvSpPr>
          <p:cNvPr id="122" name="Google Shape;122;p29"/>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Uncertain Topology</a:t>
            </a:r>
            <a:endParaRPr b="1" sz="1800">
              <a:solidFill>
                <a:schemeClr val="dk1"/>
              </a:solidFill>
            </a:endParaRPr>
          </a:p>
          <a:p>
            <a:pPr indent="-311150" lvl="0" marL="457200" rtl="0" algn="l">
              <a:spcBef>
                <a:spcPts val="0"/>
              </a:spcBef>
              <a:spcAft>
                <a:spcPts val="0"/>
              </a:spcAft>
              <a:buClr>
                <a:schemeClr val="dk1"/>
              </a:buClr>
              <a:buSzPts val="1300"/>
              <a:buChar char="●"/>
            </a:pPr>
            <a:r>
              <a:rPr lang="en" u="sng">
                <a:solidFill>
                  <a:schemeClr val="hlink"/>
                </a:solidFill>
                <a:hlinkClick r:id="rId4"/>
              </a:rPr>
              <a:t>Trello board</a:t>
            </a:r>
            <a:r>
              <a:rPr lang="en">
                <a:solidFill>
                  <a:schemeClr val="dk1"/>
                </a:solidFill>
              </a:rPr>
              <a:t> to organize remaining work</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rgbClr val="000000"/>
              </a:buClr>
              <a:buSzPts val="1100"/>
              <a:buFont typeface="Arial"/>
              <a:buNone/>
            </a:pPr>
            <a:r>
              <a:rPr b="1" lang="en" sz="1800">
                <a:solidFill>
                  <a:schemeClr val="dk1"/>
                </a:solidFill>
              </a:rPr>
              <a:t>Proximity</a:t>
            </a:r>
            <a:r>
              <a:rPr b="1" lang="en" sz="1800">
                <a:solidFill>
                  <a:schemeClr val="dk1"/>
                </a:solidFill>
              </a:rPr>
              <a:t> Graphs</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Probabilistic cone graph implementation</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Clean up the writing</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Ensure this is not overlapping too much with scalable topology submission:</a:t>
            </a:r>
            <a:endParaRPr>
              <a:solidFill>
                <a:schemeClr val="dk1"/>
              </a:solidFill>
            </a:endParaRPr>
          </a:p>
          <a:p>
            <a:pPr indent="-317500" lvl="1" marL="914400" marR="0" rtl="0" algn="l">
              <a:lnSpc>
                <a:spcPct val="100000"/>
              </a:lnSpc>
              <a:spcBef>
                <a:spcPts val="0"/>
              </a:spcBef>
              <a:spcAft>
                <a:spcPts val="0"/>
              </a:spcAft>
              <a:buClr>
                <a:schemeClr val="dk1"/>
              </a:buClr>
              <a:buSzPts val="1400"/>
              <a:buChar char="○"/>
            </a:pPr>
            <a:r>
              <a:rPr lang="en">
                <a:solidFill>
                  <a:schemeClr val="dk1"/>
                </a:solidFill>
              </a:rPr>
              <a:t>Scalable topology focuses on streaming graph computation mentions GPU </a:t>
            </a:r>
            <a:endParaRPr>
              <a:solidFill>
                <a:schemeClr val="dk1"/>
              </a:solidFill>
            </a:endParaRPr>
          </a:p>
          <a:p>
            <a:pPr indent="-317500" lvl="1" marL="914400" marR="0" rtl="0" algn="l">
              <a:lnSpc>
                <a:spcPct val="100000"/>
              </a:lnSpc>
              <a:spcBef>
                <a:spcPts val="0"/>
              </a:spcBef>
              <a:spcAft>
                <a:spcPts val="0"/>
              </a:spcAft>
              <a:buClr>
                <a:schemeClr val="dk1"/>
              </a:buClr>
              <a:buSzPts val="1400"/>
              <a:buChar char="○"/>
            </a:pPr>
            <a:r>
              <a:rPr lang="en">
                <a:solidFill>
                  <a:schemeClr val="dk1"/>
                </a:solidFill>
              </a:rPr>
              <a:t>This work generalizes the graph and deep dives into GPU computation and probabilistic setting</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Example with generic shapes for empty region</a:t>
            </a:r>
            <a:endParaRPr>
              <a:solidFill>
                <a:schemeClr val="dk1"/>
              </a:solidFill>
            </a:endParaRPr>
          </a:p>
        </p:txBody>
      </p:sp>
      <p:cxnSp>
        <p:nvCxnSpPr>
          <p:cNvPr id="123" name="Google Shape;123;p29"/>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sp>
        <p:nvSpPr>
          <p:cNvPr id="124" name="Google Shape;124;p29"/>
          <p:cNvSpPr/>
          <p:nvPr/>
        </p:nvSpPr>
        <p:spPr>
          <a:xfrm>
            <a:off x="-18825" y="1379975"/>
            <a:ext cx="9183000" cy="12609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9"/>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3/15/19</a:t>
            </a:r>
            <a:endParaRPr b="1" sz="3600">
              <a:solidFill>
                <a:srgbClr val="000000"/>
              </a:solidFill>
            </a:endParaRPr>
          </a:p>
        </p:txBody>
      </p:sp>
      <p:cxnSp>
        <p:nvCxnSpPr>
          <p:cNvPr id="126" name="Google Shape;126;p29"/>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127" name="Google Shape;127;p29"/>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128" name="Google Shape;128;p29"/>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grpSp>
        <p:nvGrpSpPr>
          <p:cNvPr id="129" name="Google Shape;129;p29"/>
          <p:cNvGrpSpPr/>
          <p:nvPr/>
        </p:nvGrpSpPr>
        <p:grpSpPr>
          <a:xfrm>
            <a:off x="2177030" y="1367327"/>
            <a:ext cx="2251579" cy="1200291"/>
            <a:chOff x="683700" y="1240250"/>
            <a:chExt cx="5300326" cy="2649650"/>
          </a:xfrm>
        </p:grpSpPr>
        <p:pic>
          <p:nvPicPr>
            <p:cNvPr id="130" name="Google Shape;130;p29"/>
            <p:cNvPicPr preferRelativeResize="0"/>
            <p:nvPr/>
          </p:nvPicPr>
          <p:blipFill rotWithShape="1">
            <a:blip r:embed="rId5">
              <a:alphaModFix/>
            </a:blip>
            <a:srcRect b="43416" l="1426" r="19302" t="43623"/>
            <a:stretch/>
          </p:blipFill>
          <p:spPr>
            <a:xfrm>
              <a:off x="683700" y="1240250"/>
              <a:ext cx="5262701" cy="666600"/>
            </a:xfrm>
            <a:prstGeom prst="rect">
              <a:avLst/>
            </a:prstGeom>
            <a:noFill/>
            <a:ln>
              <a:noFill/>
            </a:ln>
          </p:spPr>
        </p:pic>
        <p:pic>
          <p:nvPicPr>
            <p:cNvPr id="131" name="Google Shape;131;p29"/>
            <p:cNvPicPr preferRelativeResize="0"/>
            <p:nvPr/>
          </p:nvPicPr>
          <p:blipFill rotWithShape="1">
            <a:blip r:embed="rId6">
              <a:alphaModFix/>
            </a:blip>
            <a:srcRect b="43538" l="1341" r="18818" t="43501"/>
            <a:stretch/>
          </p:blipFill>
          <p:spPr>
            <a:xfrm>
              <a:off x="683700" y="1906850"/>
              <a:ext cx="5300323" cy="666600"/>
            </a:xfrm>
            <a:prstGeom prst="rect">
              <a:avLst/>
            </a:prstGeom>
            <a:noFill/>
            <a:ln>
              <a:noFill/>
            </a:ln>
          </p:spPr>
        </p:pic>
        <p:pic>
          <p:nvPicPr>
            <p:cNvPr id="132" name="Google Shape;132;p29"/>
            <p:cNvPicPr preferRelativeResize="0"/>
            <p:nvPr/>
          </p:nvPicPr>
          <p:blipFill rotWithShape="1">
            <a:blip r:embed="rId7">
              <a:alphaModFix/>
            </a:blip>
            <a:srcRect b="43659" l="1734" r="17601" t="43380"/>
            <a:stretch/>
          </p:blipFill>
          <p:spPr>
            <a:xfrm>
              <a:off x="721313" y="2556700"/>
              <a:ext cx="5262701" cy="666600"/>
            </a:xfrm>
            <a:prstGeom prst="rect">
              <a:avLst/>
            </a:prstGeom>
            <a:noFill/>
            <a:ln>
              <a:noFill/>
            </a:ln>
          </p:spPr>
        </p:pic>
        <p:pic>
          <p:nvPicPr>
            <p:cNvPr id="133" name="Google Shape;133;p29"/>
            <p:cNvPicPr preferRelativeResize="0"/>
            <p:nvPr/>
          </p:nvPicPr>
          <p:blipFill rotWithShape="1">
            <a:blip r:embed="rId8">
              <a:alphaModFix/>
            </a:blip>
            <a:srcRect b="43260" l="1637" r="17697" t="43779"/>
            <a:stretch/>
          </p:blipFill>
          <p:spPr>
            <a:xfrm>
              <a:off x="721325" y="3223300"/>
              <a:ext cx="5262701" cy="666600"/>
            </a:xfrm>
            <a:prstGeom prst="rect">
              <a:avLst/>
            </a:prstGeom>
            <a:noFill/>
            <a:ln>
              <a:noFill/>
            </a:ln>
          </p:spPr>
        </p:pic>
      </p:grpSp>
      <p:grpSp>
        <p:nvGrpSpPr>
          <p:cNvPr id="134" name="Google Shape;134;p29"/>
          <p:cNvGrpSpPr/>
          <p:nvPr/>
        </p:nvGrpSpPr>
        <p:grpSpPr>
          <a:xfrm>
            <a:off x="81537" y="1800178"/>
            <a:ext cx="1833689" cy="334589"/>
            <a:chOff x="263450" y="1354875"/>
            <a:chExt cx="5554950" cy="1013598"/>
          </a:xfrm>
        </p:grpSpPr>
        <p:pic>
          <p:nvPicPr>
            <p:cNvPr id="135" name="Google Shape;135;p29"/>
            <p:cNvPicPr preferRelativeResize="0"/>
            <p:nvPr/>
          </p:nvPicPr>
          <p:blipFill rotWithShape="1">
            <a:blip r:embed="rId9">
              <a:alphaModFix/>
            </a:blip>
            <a:srcRect b="44634" l="1825" r="16321" t="43048"/>
            <a:stretch/>
          </p:blipFill>
          <p:spPr>
            <a:xfrm>
              <a:off x="263450" y="1354875"/>
              <a:ext cx="5147850" cy="633523"/>
            </a:xfrm>
            <a:prstGeom prst="rect">
              <a:avLst/>
            </a:prstGeom>
            <a:noFill/>
            <a:ln>
              <a:noFill/>
            </a:ln>
          </p:spPr>
        </p:pic>
        <p:pic>
          <p:nvPicPr>
            <p:cNvPr id="136" name="Google Shape;136;p29"/>
            <p:cNvPicPr preferRelativeResize="0"/>
            <p:nvPr/>
          </p:nvPicPr>
          <p:blipFill rotWithShape="1">
            <a:blip r:embed="rId10">
              <a:alphaModFix/>
            </a:blip>
            <a:srcRect b="44995" l="1825" r="16321" t="42687"/>
            <a:stretch/>
          </p:blipFill>
          <p:spPr>
            <a:xfrm>
              <a:off x="365750" y="1430150"/>
              <a:ext cx="5147850" cy="633523"/>
            </a:xfrm>
            <a:prstGeom prst="rect">
              <a:avLst/>
            </a:prstGeom>
            <a:noFill/>
            <a:ln>
              <a:noFill/>
            </a:ln>
          </p:spPr>
        </p:pic>
        <p:pic>
          <p:nvPicPr>
            <p:cNvPr id="137" name="Google Shape;137;p29"/>
            <p:cNvPicPr preferRelativeResize="0"/>
            <p:nvPr/>
          </p:nvPicPr>
          <p:blipFill rotWithShape="1">
            <a:blip r:embed="rId10">
              <a:alphaModFix/>
            </a:blip>
            <a:srcRect b="44995" l="1825" r="16321" t="42687"/>
            <a:stretch/>
          </p:blipFill>
          <p:spPr>
            <a:xfrm>
              <a:off x="518150" y="1582550"/>
              <a:ext cx="5147850" cy="633523"/>
            </a:xfrm>
            <a:prstGeom prst="rect">
              <a:avLst/>
            </a:prstGeom>
            <a:noFill/>
            <a:ln>
              <a:noFill/>
            </a:ln>
          </p:spPr>
        </p:pic>
        <p:pic>
          <p:nvPicPr>
            <p:cNvPr id="138" name="Google Shape;138;p29"/>
            <p:cNvPicPr preferRelativeResize="0"/>
            <p:nvPr/>
          </p:nvPicPr>
          <p:blipFill rotWithShape="1">
            <a:blip r:embed="rId10">
              <a:alphaModFix/>
            </a:blip>
            <a:srcRect b="44995" l="1825" r="16321" t="42687"/>
            <a:stretch/>
          </p:blipFill>
          <p:spPr>
            <a:xfrm>
              <a:off x="670550" y="1734950"/>
              <a:ext cx="5147850" cy="633523"/>
            </a:xfrm>
            <a:prstGeom prst="rect">
              <a:avLst/>
            </a:prstGeom>
            <a:noFill/>
            <a:ln>
              <a:noFill/>
            </a:ln>
          </p:spPr>
        </p:pic>
      </p:grpSp>
      <p:pic>
        <p:nvPicPr>
          <p:cNvPr id="139" name="Google Shape;139;p29"/>
          <p:cNvPicPr preferRelativeResize="0"/>
          <p:nvPr/>
        </p:nvPicPr>
        <p:blipFill rotWithShape="1">
          <a:blip r:embed="rId11">
            <a:alphaModFix/>
          </a:blip>
          <a:srcRect b="11162" l="1704" r="1443" t="11155"/>
          <a:stretch/>
        </p:blipFill>
        <p:spPr>
          <a:xfrm>
            <a:off x="4690413" y="1691882"/>
            <a:ext cx="4472373" cy="551182"/>
          </a:xfrm>
          <a:prstGeom prst="rect">
            <a:avLst/>
          </a:prstGeom>
          <a:noFill/>
          <a:ln>
            <a:noFill/>
          </a:ln>
        </p:spPr>
      </p:pic>
      <p:sp>
        <p:nvSpPr>
          <p:cNvPr id="140" name="Google Shape;140;p29"/>
          <p:cNvSpPr/>
          <p:nvPr/>
        </p:nvSpPr>
        <p:spPr>
          <a:xfrm>
            <a:off x="1961378" y="1857673"/>
            <a:ext cx="169500" cy="219600"/>
          </a:xfrm>
          <a:prstGeom prst="rightArrow">
            <a:avLst>
              <a:gd fmla="val 50000" name="adj1"/>
              <a:gd fmla="val 50000" name="adj2"/>
            </a:avLst>
          </a:prstGeom>
          <a:solidFill>
            <a:srgbClr val="EFEFEF"/>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9"/>
          <p:cNvSpPr/>
          <p:nvPr/>
        </p:nvSpPr>
        <p:spPr>
          <a:xfrm>
            <a:off x="4474761" y="1857673"/>
            <a:ext cx="169500" cy="219600"/>
          </a:xfrm>
          <a:prstGeom prst="rightArrow">
            <a:avLst>
              <a:gd fmla="val 50000" name="adj1"/>
              <a:gd fmla="val 50000" name="adj2"/>
            </a:avLst>
          </a:prstGeom>
          <a:solidFill>
            <a:srgbClr val="EFEFEF"/>
          </a:solidFill>
          <a:ln cap="flat" cmpd="sng" w="9525">
            <a:solidFill>
              <a:srgbClr val="434343"/>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cxnSp>
        <p:nvCxnSpPr>
          <p:cNvPr id="142" name="Google Shape;142;p29"/>
          <p:cNvCxnSpPr>
            <a:stCxn id="124" idx="0"/>
          </p:cNvCxnSpPr>
          <p:nvPr/>
        </p:nvCxnSpPr>
        <p:spPr>
          <a:xfrm>
            <a:off x="4572675" y="1379975"/>
            <a:ext cx="4610400" cy="6300"/>
          </a:xfrm>
          <a:prstGeom prst="straightConnector1">
            <a:avLst/>
          </a:prstGeom>
          <a:noFill/>
          <a:ln cap="flat" cmpd="sng" w="38100">
            <a:solidFill>
              <a:srgbClr val="000000"/>
            </a:solidFill>
            <a:prstDash val="solid"/>
            <a:round/>
            <a:headEnd len="med" w="med" type="none"/>
            <a:tailEnd len="med" w="med" type="none"/>
          </a:ln>
        </p:spPr>
      </p:cxnSp>
      <p:cxnSp>
        <p:nvCxnSpPr>
          <p:cNvPr id="143" name="Google Shape;143;p29"/>
          <p:cNvCxnSpPr/>
          <p:nvPr/>
        </p:nvCxnSpPr>
        <p:spPr>
          <a:xfrm>
            <a:off x="4572675" y="2640875"/>
            <a:ext cx="4610400" cy="630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56"/>
          <p:cNvSpPr/>
          <p:nvPr/>
        </p:nvSpPr>
        <p:spPr>
          <a:xfrm>
            <a:off x="0" y="895175"/>
            <a:ext cx="4566900" cy="42483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600"/>
              </a:spcBef>
              <a:spcAft>
                <a:spcPts val="0"/>
              </a:spcAft>
              <a:buClr>
                <a:schemeClr val="dk1"/>
              </a:buClr>
              <a:buSzPts val="1100"/>
              <a:buFont typeface="Arial"/>
              <a:buNone/>
            </a:pPr>
            <a:r>
              <a:rPr b="1" lang="en" sz="1800">
                <a:solidFill>
                  <a:schemeClr val="dk1"/>
                </a:solidFill>
              </a:rPr>
              <a:t>TopoPy</a:t>
            </a:r>
            <a:r>
              <a:rPr lang="en" sz="1800">
                <a:solidFill>
                  <a:schemeClr val="dk1"/>
                </a:solidFill>
              </a:rPr>
              <a:t> - MorseComplex as a first-class citizen</a:t>
            </a:r>
            <a:endParaRPr sz="1800">
              <a:solidFill>
                <a:schemeClr val="dk1"/>
              </a:solidFill>
            </a:endParaRPr>
          </a:p>
          <a:p>
            <a:pPr indent="-342900" lvl="0" marL="457200" rtl="0" algn="l">
              <a:spcBef>
                <a:spcPts val="600"/>
              </a:spcBef>
              <a:spcAft>
                <a:spcPts val="0"/>
              </a:spcAft>
              <a:buClr>
                <a:schemeClr val="dk1"/>
              </a:buClr>
              <a:buSzPts val="1800"/>
              <a:buChar char="●"/>
            </a:pPr>
            <a:r>
              <a:rPr lang="en" sz="1800">
                <a:solidFill>
                  <a:schemeClr val="dk1"/>
                </a:solidFill>
              </a:rPr>
              <a:t>Building MorseSmaleComplex from 2 MorseComplex objects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Improving testing &amp; API</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Improvements from Pavol</a:t>
            </a:r>
            <a:endParaRPr sz="1800">
              <a:solidFill>
                <a:schemeClr val="dk1"/>
              </a:solidFill>
            </a:endParaRPr>
          </a:p>
          <a:p>
            <a:pPr indent="0" lvl="0" marL="0" rtl="0" algn="l">
              <a:spcBef>
                <a:spcPts val="600"/>
              </a:spcBef>
              <a:spcAft>
                <a:spcPts val="0"/>
              </a:spcAft>
              <a:buNone/>
            </a:pPr>
            <a:r>
              <a:rPr b="1" lang="en" sz="1800">
                <a:solidFill>
                  <a:schemeClr val="dk1"/>
                </a:solidFill>
              </a:rPr>
              <a:t>Regulus</a:t>
            </a:r>
            <a:endParaRPr b="1" sz="1800">
              <a:solidFill>
                <a:schemeClr val="dk1"/>
              </a:solidFill>
            </a:endParaRPr>
          </a:p>
          <a:p>
            <a:pPr indent="-342900" lvl="0" marL="457200" rtl="0" algn="l">
              <a:spcBef>
                <a:spcPts val="600"/>
              </a:spcBef>
              <a:spcAft>
                <a:spcPts val="0"/>
              </a:spcAft>
              <a:buClr>
                <a:schemeClr val="dk1"/>
              </a:buClr>
              <a:buSzPts val="1800"/>
              <a:buChar char="●"/>
            </a:pPr>
            <a:r>
              <a:rPr lang="en" sz="1800">
                <a:solidFill>
                  <a:schemeClr val="dk1"/>
                </a:solidFill>
              </a:rPr>
              <a:t>Fought with development set up for Jupyter lab</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Ipywidgets tutorials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Lots of discusssion with Yarden</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Working on first widget</a:t>
            </a:r>
            <a:endParaRPr sz="1800">
              <a:solidFill>
                <a:schemeClr val="dk1"/>
              </a:solidFill>
            </a:endParaRPr>
          </a:p>
          <a:p>
            <a:pPr indent="0" lvl="0" marL="0" rtl="0" algn="l">
              <a:spcBef>
                <a:spcPts val="600"/>
              </a:spcBef>
              <a:spcAft>
                <a:spcPts val="0"/>
              </a:spcAft>
              <a:buClr>
                <a:schemeClr val="dk1"/>
              </a:buClr>
              <a:buSzPts val="1100"/>
              <a:buFont typeface="Arial"/>
              <a:buNone/>
            </a:pPr>
            <a:r>
              <a:t/>
            </a:r>
            <a:endParaRPr sz="1800">
              <a:solidFill>
                <a:schemeClr val="dk1"/>
              </a:solidFill>
            </a:endParaRPr>
          </a:p>
        </p:txBody>
      </p:sp>
      <p:sp>
        <p:nvSpPr>
          <p:cNvPr id="581" name="Google Shape;581;p56"/>
          <p:cNvSpPr/>
          <p:nvPr/>
        </p:nvSpPr>
        <p:spPr>
          <a:xfrm>
            <a:off x="4536650" y="925625"/>
            <a:ext cx="4627500" cy="4248300"/>
          </a:xfrm>
          <a:prstGeom prst="rect">
            <a:avLst/>
          </a:prstGeom>
          <a:solidFill>
            <a:schemeClr val="lt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TopoPy</a:t>
            </a:r>
            <a:endParaRPr b="1" sz="1800"/>
          </a:p>
          <a:p>
            <a:pPr indent="-342900" lvl="0" marL="457200" rtl="0" algn="l">
              <a:spcBef>
                <a:spcPts val="0"/>
              </a:spcBef>
              <a:spcAft>
                <a:spcPts val="0"/>
              </a:spcAft>
              <a:buSzPts val="1800"/>
              <a:buChar char="●"/>
            </a:pPr>
            <a:r>
              <a:rPr lang="en" sz="1800"/>
              <a:t>Rewrite as pure python as an exercise</a:t>
            </a:r>
            <a:endParaRPr sz="1800"/>
          </a:p>
          <a:p>
            <a:pPr indent="-342900" lvl="0" marL="457200" rtl="0" algn="l">
              <a:spcBef>
                <a:spcPts val="0"/>
              </a:spcBef>
              <a:spcAft>
                <a:spcPts val="0"/>
              </a:spcAft>
              <a:buSzPts val="1800"/>
              <a:buChar char="●"/>
            </a:pPr>
            <a:r>
              <a:rPr lang="en" sz="1800"/>
              <a:t>Attempt to parallelize</a:t>
            </a:r>
            <a:endParaRPr sz="1800"/>
          </a:p>
          <a:p>
            <a:pPr indent="-342900" lvl="0" marL="457200" rtl="0" algn="l">
              <a:spcBef>
                <a:spcPts val="0"/>
              </a:spcBef>
              <a:spcAft>
                <a:spcPts val="0"/>
              </a:spcAft>
              <a:buSzPts val="1800"/>
              <a:buChar char="●"/>
            </a:pPr>
            <a:r>
              <a:rPr lang="en" sz="1800"/>
              <a:t>Meeting with Tushar, Di, and Bei regarding the uncertain Morse Complex</a:t>
            </a:r>
            <a:endParaRPr sz="1800">
              <a:solidFill>
                <a:schemeClr val="dk1"/>
              </a:solidFill>
            </a:endParaRPr>
          </a:p>
          <a:p>
            <a:pPr indent="0" lvl="0" marL="0" rtl="0" algn="l">
              <a:spcBef>
                <a:spcPts val="0"/>
              </a:spcBef>
              <a:spcAft>
                <a:spcPts val="0"/>
              </a:spcAft>
              <a:buNone/>
            </a:pPr>
            <a:r>
              <a:rPr b="1" lang="en" sz="1800"/>
              <a:t>Regulus</a:t>
            </a:r>
            <a:endParaRPr b="1" sz="1800"/>
          </a:p>
          <a:p>
            <a:pPr indent="-342900" lvl="0" marL="457200" rtl="0" algn="l">
              <a:spcBef>
                <a:spcPts val="0"/>
              </a:spcBef>
              <a:spcAft>
                <a:spcPts val="0"/>
              </a:spcAft>
              <a:buSzPts val="1800"/>
              <a:buChar char="●"/>
            </a:pPr>
            <a:r>
              <a:rPr lang="en" sz="1800"/>
              <a:t>Have example widgets</a:t>
            </a:r>
            <a:endParaRPr sz="1800"/>
          </a:p>
          <a:p>
            <a:pPr indent="-342900" lvl="0" marL="457200" rtl="0" algn="l">
              <a:spcBef>
                <a:spcPts val="0"/>
              </a:spcBef>
              <a:spcAft>
                <a:spcPts val="0"/>
              </a:spcAft>
              <a:buSzPts val="1800"/>
              <a:buChar char="●"/>
            </a:pPr>
            <a:r>
              <a:rPr lang="en" sz="1800"/>
              <a:t>Start checking things off the backlog</a:t>
            </a:r>
            <a:endParaRPr sz="1800"/>
          </a:p>
          <a:p>
            <a:pPr indent="0" lvl="0" marL="0" rtl="0" algn="l">
              <a:spcBef>
                <a:spcPts val="0"/>
              </a:spcBef>
              <a:spcAft>
                <a:spcPts val="0"/>
              </a:spcAft>
              <a:buNone/>
            </a:pPr>
            <a:r>
              <a:rPr b="1" lang="en" sz="1800"/>
              <a:t>ICSE</a:t>
            </a:r>
            <a:endParaRPr b="1" sz="1800"/>
          </a:p>
          <a:p>
            <a:pPr indent="-342900" lvl="0" marL="457200" rtl="0" algn="l">
              <a:spcBef>
                <a:spcPts val="0"/>
              </a:spcBef>
              <a:spcAft>
                <a:spcPts val="0"/>
              </a:spcAft>
              <a:buSzPts val="1800"/>
              <a:buChar char="●"/>
            </a:pPr>
            <a:r>
              <a:rPr lang="en" sz="1800"/>
              <a:t>Moving to ipywidgets</a:t>
            </a:r>
            <a:endParaRPr sz="1800"/>
          </a:p>
          <a:p>
            <a:pPr indent="-342900" lvl="0" marL="457200" rtl="0" algn="l">
              <a:spcBef>
                <a:spcPts val="0"/>
              </a:spcBef>
              <a:spcAft>
                <a:spcPts val="0"/>
              </a:spcAft>
              <a:buSzPts val="1800"/>
              <a:buChar char="●"/>
            </a:pPr>
            <a:r>
              <a:rPr lang="en" sz="1800"/>
              <a:t>Ask again about new data</a:t>
            </a:r>
            <a:endParaRPr sz="1800"/>
          </a:p>
          <a:p>
            <a:pPr indent="0" lvl="0" marL="0" rtl="0" algn="l">
              <a:spcBef>
                <a:spcPts val="0"/>
              </a:spcBef>
              <a:spcAft>
                <a:spcPts val="0"/>
              </a:spcAft>
              <a:buNone/>
            </a:pPr>
            <a:r>
              <a:rPr b="1" lang="en" sz="1800">
                <a:solidFill>
                  <a:schemeClr val="dk1"/>
                </a:solidFill>
              </a:rPr>
              <a:t>NGLPy</a:t>
            </a:r>
            <a:endParaRPr b="1"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Run example of 1 billion points</a:t>
            </a:r>
            <a:endParaRPr sz="1800">
              <a:solidFill>
                <a:schemeClr val="dk1"/>
              </a:solidFill>
            </a:endParaRPr>
          </a:p>
          <a:p>
            <a:pPr indent="-342900" lvl="0" marL="457200" rtl="0" algn="l">
              <a:spcBef>
                <a:spcPts val="0"/>
              </a:spcBef>
              <a:spcAft>
                <a:spcPts val="0"/>
              </a:spcAft>
              <a:buClr>
                <a:schemeClr val="dk1"/>
              </a:buClr>
              <a:buSzPts val="1800"/>
              <a:buChar char="●"/>
            </a:pPr>
            <a:r>
              <a:rPr lang="en" sz="1800">
                <a:solidFill>
                  <a:schemeClr val="dk1"/>
                </a:solidFill>
              </a:rPr>
              <a:t>Make compatible with multiple ANN </a:t>
            </a:r>
            <a:r>
              <a:rPr lang="en" sz="1700">
                <a:solidFill>
                  <a:schemeClr val="dk1"/>
                </a:solidFill>
              </a:rPr>
              <a:t>libs</a:t>
            </a:r>
            <a:endParaRPr sz="1700">
              <a:solidFill>
                <a:schemeClr val="dk1"/>
              </a:solidFill>
            </a:endParaRPr>
          </a:p>
        </p:txBody>
      </p:sp>
      <p:sp>
        <p:nvSpPr>
          <p:cNvPr id="582" name="Google Shape;582;p56"/>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9/7/18</a:t>
            </a:r>
            <a:endParaRPr/>
          </a:p>
        </p:txBody>
      </p:sp>
      <p:cxnSp>
        <p:nvCxnSpPr>
          <p:cNvPr id="583" name="Google Shape;583;p56"/>
          <p:cNvCxnSpPr/>
          <p:nvPr/>
        </p:nvCxnSpPr>
        <p:spPr>
          <a:xfrm>
            <a:off x="4551775" y="925525"/>
            <a:ext cx="15300" cy="4248300"/>
          </a:xfrm>
          <a:prstGeom prst="straightConnector1">
            <a:avLst/>
          </a:prstGeom>
          <a:noFill/>
          <a:ln cap="flat" cmpd="sng" w="38100">
            <a:solidFill>
              <a:srgbClr val="000000"/>
            </a:solidFill>
            <a:prstDash val="solid"/>
            <a:round/>
            <a:headEnd len="med" w="med" type="none"/>
            <a:tailEnd len="med" w="med" type="none"/>
          </a:ln>
        </p:spPr>
      </p:cxnSp>
      <p:cxnSp>
        <p:nvCxnSpPr>
          <p:cNvPr id="584" name="Google Shape;584;p56"/>
          <p:cNvCxnSpPr/>
          <p:nvPr/>
        </p:nvCxnSpPr>
        <p:spPr>
          <a:xfrm>
            <a:off x="0" y="910350"/>
            <a:ext cx="9156600" cy="12600"/>
          </a:xfrm>
          <a:prstGeom prst="straightConnector1">
            <a:avLst/>
          </a:prstGeom>
          <a:noFill/>
          <a:ln cap="flat" cmpd="sng" w="38100">
            <a:solidFill>
              <a:srgbClr val="980000"/>
            </a:solidFill>
            <a:prstDash val="solid"/>
            <a:round/>
            <a:headEnd len="med" w="med" type="none"/>
            <a:tailEnd len="med" w="med" type="none"/>
          </a:ln>
        </p:spPr>
      </p:cxnSp>
      <p:sp>
        <p:nvSpPr>
          <p:cNvPr id="585" name="Google Shape;585;p56"/>
          <p:cNvSpPr txBox="1"/>
          <p:nvPr/>
        </p:nvSpPr>
        <p:spPr>
          <a:xfrm>
            <a:off x="-60700" y="-22625"/>
            <a:ext cx="4627500" cy="91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
        <p:nvSpPr>
          <p:cNvPr id="586" name="Google Shape;586;p56"/>
          <p:cNvSpPr txBox="1"/>
          <p:nvPr/>
        </p:nvSpPr>
        <p:spPr>
          <a:xfrm>
            <a:off x="4536650" y="-22625"/>
            <a:ext cx="4627500" cy="917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pic>
        <p:nvPicPr>
          <p:cNvPr id="591" name="Google Shape;591;p57"/>
          <p:cNvPicPr preferRelativeResize="0"/>
          <p:nvPr/>
        </p:nvPicPr>
        <p:blipFill>
          <a:blip r:embed="rId3">
            <a:alphaModFix/>
          </a:blip>
          <a:stretch>
            <a:fillRect/>
          </a:stretch>
        </p:blipFill>
        <p:spPr>
          <a:xfrm>
            <a:off x="5390400" y="4095925"/>
            <a:ext cx="3753597" cy="1047449"/>
          </a:xfrm>
          <a:prstGeom prst="rect">
            <a:avLst/>
          </a:prstGeom>
          <a:noFill/>
          <a:ln>
            <a:noFill/>
          </a:ln>
        </p:spPr>
      </p:pic>
      <p:sp>
        <p:nvSpPr>
          <p:cNvPr id="592" name="Google Shape;592;p57"/>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8/31/18</a:t>
            </a:r>
            <a:endParaRPr/>
          </a:p>
        </p:txBody>
      </p:sp>
      <p:sp>
        <p:nvSpPr>
          <p:cNvPr id="593" name="Google Shape;593;p57"/>
          <p:cNvSpPr txBox="1"/>
          <p:nvPr>
            <p:ph idx="1" type="body"/>
          </p:nvPr>
        </p:nvSpPr>
        <p:spPr>
          <a:xfrm>
            <a:off x="0" y="834775"/>
            <a:ext cx="5459100" cy="4308600"/>
          </a:xfrm>
          <a:prstGeom prst="rect">
            <a:avLst/>
          </a:prstGeom>
        </p:spPr>
        <p:txBody>
          <a:bodyPr anchorCtr="0" anchor="t" bIns="91425" lIns="91425" spcFirstLastPara="1" rIns="91425" wrap="square" tIns="91425">
            <a:noAutofit/>
          </a:bodyPr>
          <a:lstStyle/>
          <a:p>
            <a:pPr indent="-368300" lvl="0" marL="457200" rtl="0" algn="l">
              <a:spcBef>
                <a:spcPts val="600"/>
              </a:spcBef>
              <a:spcAft>
                <a:spcPts val="0"/>
              </a:spcAft>
              <a:buSzPts val="2200"/>
              <a:buChar char="●"/>
            </a:pPr>
            <a:r>
              <a:rPr lang="en" sz="2200"/>
              <a:t>Vis Seminar</a:t>
            </a:r>
            <a:endParaRPr sz="2200"/>
          </a:p>
          <a:p>
            <a:pPr indent="-342900" lvl="1" marL="685800" rtl="0" algn="l">
              <a:spcBef>
                <a:spcPts val="0"/>
              </a:spcBef>
              <a:spcAft>
                <a:spcPts val="0"/>
              </a:spcAft>
              <a:buSzPts val="1800"/>
              <a:buChar char="○"/>
            </a:pPr>
            <a:r>
              <a:rPr lang="en" sz="1800"/>
              <a:t>Made some animations to walkthrough approximate Morse complex algorithm</a:t>
            </a:r>
            <a:endParaRPr sz="1800"/>
          </a:p>
          <a:p>
            <a:pPr indent="-342900" lvl="1" marL="685800" rtl="0" algn="l">
              <a:spcBef>
                <a:spcPts val="0"/>
              </a:spcBef>
              <a:spcAft>
                <a:spcPts val="0"/>
              </a:spcAft>
              <a:buSzPts val="1800"/>
              <a:buChar char="○"/>
            </a:pPr>
            <a:r>
              <a:rPr lang="en" sz="1800"/>
              <a:t>Need to schedule follow-up meeting with Tushar</a:t>
            </a:r>
            <a:endParaRPr sz="1800"/>
          </a:p>
          <a:p>
            <a:pPr indent="-368300" lvl="0" marL="457200" rtl="0" algn="l">
              <a:spcBef>
                <a:spcPts val="0"/>
              </a:spcBef>
              <a:spcAft>
                <a:spcPts val="0"/>
              </a:spcAft>
              <a:buSzPts val="2200"/>
              <a:buChar char="●"/>
            </a:pPr>
            <a:r>
              <a:rPr lang="en" sz="2200"/>
              <a:t>iPyRegulus</a:t>
            </a:r>
            <a:endParaRPr sz="2200"/>
          </a:p>
          <a:p>
            <a:pPr indent="-342900" lvl="1" marL="685800" rtl="0" algn="l">
              <a:spcBef>
                <a:spcPts val="0"/>
              </a:spcBef>
              <a:spcAft>
                <a:spcPts val="0"/>
              </a:spcAft>
              <a:buSzPts val="1800"/>
              <a:buChar char="○"/>
            </a:pPr>
            <a:r>
              <a:rPr lang="en" sz="1800"/>
              <a:t>Still learning ipywidgets</a:t>
            </a:r>
            <a:endParaRPr sz="1800"/>
          </a:p>
          <a:p>
            <a:pPr indent="-342900" lvl="1" marL="685800" rtl="0" algn="l">
              <a:spcBef>
                <a:spcPts val="0"/>
              </a:spcBef>
              <a:spcAft>
                <a:spcPts val="0"/>
              </a:spcAft>
              <a:buSzPts val="1800"/>
              <a:buChar char="○"/>
            </a:pPr>
            <a:r>
              <a:rPr lang="en" sz="1800"/>
              <a:t>Lots of discussion with Yarden</a:t>
            </a:r>
            <a:endParaRPr sz="1800"/>
          </a:p>
          <a:p>
            <a:pPr indent="-368300" lvl="0" marL="457200" rtl="0" algn="l">
              <a:spcBef>
                <a:spcPts val="0"/>
              </a:spcBef>
              <a:spcAft>
                <a:spcPts val="0"/>
              </a:spcAft>
              <a:buSzPts val="2200"/>
              <a:buChar char="●"/>
            </a:pPr>
            <a:r>
              <a:rPr lang="en" sz="2200"/>
              <a:t>TopoPy/nglPy</a:t>
            </a:r>
            <a:endParaRPr sz="2200"/>
          </a:p>
          <a:p>
            <a:pPr indent="-342900" lvl="1" marL="685800" rtl="0" algn="l">
              <a:spcBef>
                <a:spcPts val="0"/>
              </a:spcBef>
              <a:spcAft>
                <a:spcPts val="0"/>
              </a:spcAft>
              <a:buSzPts val="1800"/>
              <a:buChar char="○"/>
            </a:pPr>
            <a:r>
              <a:rPr lang="en" sz="1800"/>
              <a:t>Discussion with Di &amp; Yarden led to simplified algorithm for Gabriel graph from KNN</a:t>
            </a:r>
            <a:endParaRPr sz="1800"/>
          </a:p>
          <a:p>
            <a:pPr indent="-368300" lvl="0" marL="457200" marR="0" rtl="0" algn="l">
              <a:lnSpc>
                <a:spcPct val="100000"/>
              </a:lnSpc>
              <a:spcBef>
                <a:spcPts val="0"/>
              </a:spcBef>
              <a:spcAft>
                <a:spcPts val="0"/>
              </a:spcAft>
              <a:buClr>
                <a:schemeClr val="dk1"/>
              </a:buClr>
              <a:buSzPts val="2200"/>
              <a:buFont typeface="Arial"/>
              <a:buChar char="●"/>
            </a:pPr>
            <a:r>
              <a:rPr lang="en" sz="2200"/>
              <a:t>ICSE</a:t>
            </a:r>
            <a:endParaRPr sz="2200"/>
          </a:p>
          <a:p>
            <a:pPr indent="-342900" lvl="1" marL="685800" marR="0" rtl="0" algn="l">
              <a:lnSpc>
                <a:spcPct val="100000"/>
              </a:lnSpc>
              <a:spcBef>
                <a:spcPts val="0"/>
              </a:spcBef>
              <a:spcAft>
                <a:spcPts val="0"/>
              </a:spcAft>
              <a:buClr>
                <a:schemeClr val="dk1"/>
              </a:buClr>
              <a:buSzPts val="1800"/>
              <a:buFont typeface="Arial"/>
              <a:buChar char="○"/>
            </a:pPr>
            <a:r>
              <a:rPr lang="en" sz="1800"/>
              <a:t>Sean &amp; Phil are happy with dashboard so far</a:t>
            </a:r>
            <a:endParaRPr sz="1800"/>
          </a:p>
          <a:p>
            <a:pPr indent="-342900" lvl="1" marL="685800" marR="0" rtl="0" algn="l">
              <a:lnSpc>
                <a:spcPct val="100000"/>
              </a:lnSpc>
              <a:spcBef>
                <a:spcPts val="0"/>
              </a:spcBef>
              <a:spcAft>
                <a:spcPts val="0"/>
              </a:spcAft>
              <a:buSzPts val="1800"/>
              <a:buChar char="○"/>
            </a:pPr>
            <a:r>
              <a:rPr lang="en" sz="1800"/>
              <a:t>Complete redesign needed to use ipywidgets</a:t>
            </a:r>
            <a:endParaRPr sz="1800"/>
          </a:p>
        </p:txBody>
      </p:sp>
      <p:pic>
        <p:nvPicPr>
          <p:cNvPr id="594" name="Google Shape;594;p57"/>
          <p:cNvPicPr preferRelativeResize="0"/>
          <p:nvPr/>
        </p:nvPicPr>
        <p:blipFill>
          <a:blip r:embed="rId4">
            <a:alphaModFix/>
          </a:blip>
          <a:stretch>
            <a:fillRect/>
          </a:stretch>
        </p:blipFill>
        <p:spPr>
          <a:xfrm>
            <a:off x="7068075" y="1"/>
            <a:ext cx="2075926" cy="1989249"/>
          </a:xfrm>
          <a:prstGeom prst="rect">
            <a:avLst/>
          </a:prstGeom>
          <a:noFill/>
          <a:ln>
            <a:noFill/>
          </a:ln>
        </p:spPr>
      </p:pic>
      <p:pic>
        <p:nvPicPr>
          <p:cNvPr id="595" name="Google Shape;595;p57"/>
          <p:cNvPicPr preferRelativeResize="0"/>
          <p:nvPr/>
        </p:nvPicPr>
        <p:blipFill>
          <a:blip r:embed="rId5">
            <a:alphaModFix/>
          </a:blip>
          <a:stretch>
            <a:fillRect/>
          </a:stretch>
        </p:blipFill>
        <p:spPr>
          <a:xfrm>
            <a:off x="7115913" y="1922200"/>
            <a:ext cx="1980247" cy="189756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58"/>
          <p:cNvSpPr/>
          <p:nvPr/>
        </p:nvSpPr>
        <p:spPr>
          <a:xfrm>
            <a:off x="1095750" y="2447550"/>
            <a:ext cx="7680900" cy="857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58"/>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8/24/18</a:t>
            </a:r>
            <a:endParaRPr/>
          </a:p>
        </p:txBody>
      </p:sp>
      <p:sp>
        <p:nvSpPr>
          <p:cNvPr id="602" name="Google Shape;602;p58"/>
          <p:cNvSpPr txBox="1"/>
          <p:nvPr>
            <p:ph idx="1" type="body"/>
          </p:nvPr>
        </p:nvSpPr>
        <p:spPr>
          <a:xfrm>
            <a:off x="457200" y="758575"/>
            <a:ext cx="8229600" cy="40911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Thinking about streaming NGL and Morse Complex</a:t>
            </a:r>
            <a:endParaRPr sz="2400"/>
          </a:p>
          <a:p>
            <a:pPr indent="-342900" lvl="1" marL="914400" rtl="0" algn="l">
              <a:spcBef>
                <a:spcPts val="0"/>
              </a:spcBef>
              <a:spcAft>
                <a:spcPts val="0"/>
              </a:spcAft>
              <a:buSzPts val="1800"/>
              <a:buChar char="○"/>
            </a:pPr>
            <a:r>
              <a:rPr lang="en" sz="1800"/>
              <a:t>NGL: </a:t>
            </a:r>
            <a:r>
              <a:rPr lang="en" sz="1800">
                <a:solidFill>
                  <a:srgbClr val="980000"/>
                </a:solidFill>
              </a:rPr>
              <a:t>K-nn graph to be pruned is directed, non-symmetric</a:t>
            </a:r>
            <a:endParaRPr sz="1800">
              <a:solidFill>
                <a:srgbClr val="980000"/>
              </a:solidFill>
            </a:endParaRPr>
          </a:p>
          <a:p>
            <a:pPr indent="-342900" lvl="1" marL="914400" rtl="0" algn="l">
              <a:spcBef>
                <a:spcPts val="0"/>
              </a:spcBef>
              <a:spcAft>
                <a:spcPts val="0"/>
              </a:spcAft>
              <a:buSzPts val="1800"/>
              <a:buChar char="○"/>
            </a:pPr>
            <a:r>
              <a:rPr lang="en" sz="1800"/>
              <a:t>MC: </a:t>
            </a:r>
            <a:r>
              <a:rPr lang="en" sz="1800">
                <a:solidFill>
                  <a:srgbClr val="980000"/>
                </a:solidFill>
              </a:rPr>
              <a:t>How to extract cell boundaries for estimating saddle/persistence</a:t>
            </a:r>
            <a:endParaRPr sz="1800">
              <a:solidFill>
                <a:srgbClr val="980000"/>
              </a:solidFill>
            </a:endParaRPr>
          </a:p>
          <a:p>
            <a:pPr indent="-381000" lvl="0" marL="457200" rtl="0" algn="l">
              <a:spcBef>
                <a:spcPts val="0"/>
              </a:spcBef>
              <a:spcAft>
                <a:spcPts val="0"/>
              </a:spcAft>
              <a:buSzPts val="2400"/>
              <a:buChar char="●"/>
            </a:pPr>
            <a:r>
              <a:rPr lang="en" sz="2400"/>
              <a:t>Maintenance on </a:t>
            </a:r>
            <a:r>
              <a:rPr lang="en" sz="2400" u="sng">
                <a:solidFill>
                  <a:schemeClr val="hlink"/>
                </a:solidFill>
                <a:hlinkClick r:id="rId3"/>
              </a:rPr>
              <a:t>nglpy</a:t>
            </a:r>
            <a:r>
              <a:rPr lang="en" sz="2400"/>
              <a:t>, </a:t>
            </a:r>
            <a:r>
              <a:rPr lang="en" sz="2400" u="sng">
                <a:solidFill>
                  <a:schemeClr val="hlink"/>
                </a:solidFill>
                <a:hlinkClick r:id="rId4"/>
              </a:rPr>
              <a:t>nglpy-cuda</a:t>
            </a:r>
            <a:r>
              <a:rPr lang="en" sz="2400"/>
              <a:t>, </a:t>
            </a:r>
            <a:r>
              <a:rPr lang="en" sz="2400" u="sng">
                <a:solidFill>
                  <a:schemeClr val="hlink"/>
                </a:solidFill>
                <a:hlinkClick r:id="rId5"/>
              </a:rPr>
              <a:t>topopy</a:t>
            </a:r>
            <a:r>
              <a:rPr lang="en" sz="2400"/>
              <a:t> repos:</a:t>
            </a:r>
            <a:endParaRPr sz="2400"/>
          </a:p>
          <a:p>
            <a:pPr indent="-317500" lvl="1" marL="914400" rtl="0" algn="l">
              <a:spcBef>
                <a:spcPts val="0"/>
              </a:spcBef>
              <a:spcAft>
                <a:spcPts val="0"/>
              </a:spcAft>
              <a:buSzPts val="1400"/>
              <a:buChar char="○"/>
            </a:pPr>
            <a:r>
              <a:rPr lang="en" sz="1400" u="sng">
                <a:solidFill>
                  <a:schemeClr val="hlink"/>
                </a:solidFill>
                <a:hlinkClick r:id="rId6"/>
              </a:rPr>
              <a:t>cookie-cutter</a:t>
            </a:r>
            <a:r>
              <a:rPr lang="en" sz="1400"/>
              <a:t> for best practices on github repos: - </a:t>
            </a:r>
            <a:r>
              <a:rPr b="1" lang="en" sz="1400">
                <a:solidFill>
                  <a:srgbClr val="980000"/>
                </a:solidFill>
              </a:rPr>
              <a:t>[WIP]</a:t>
            </a:r>
            <a:endParaRPr sz="1400"/>
          </a:p>
          <a:p>
            <a:pPr indent="0" lvl="0" marL="1371600" rtl="0" algn="l">
              <a:spcBef>
                <a:spcPts val="600"/>
              </a:spcBef>
              <a:spcAft>
                <a:spcPts val="0"/>
              </a:spcAft>
              <a:buNone/>
            </a:pPr>
            <a:r>
              <a:t/>
            </a:r>
            <a:endParaRPr sz="1400"/>
          </a:p>
          <a:p>
            <a:pPr indent="0" lvl="0" marL="1371600" rtl="0" algn="l">
              <a:spcBef>
                <a:spcPts val="600"/>
              </a:spcBef>
              <a:spcAft>
                <a:spcPts val="0"/>
              </a:spcAft>
              <a:buNone/>
            </a:pPr>
            <a:r>
              <a:t/>
            </a:r>
            <a:endParaRPr sz="1400"/>
          </a:p>
          <a:p>
            <a:pPr indent="0" lvl="0" marL="1371600" rtl="0" algn="l">
              <a:spcBef>
                <a:spcPts val="600"/>
              </a:spcBef>
              <a:spcAft>
                <a:spcPts val="0"/>
              </a:spcAft>
              <a:buNone/>
            </a:pPr>
            <a:r>
              <a:t/>
            </a:r>
            <a:endParaRPr sz="1400"/>
          </a:p>
          <a:p>
            <a:pPr indent="-317500" lvl="1" marL="914400" rtl="0" algn="l">
              <a:spcBef>
                <a:spcPts val="480"/>
              </a:spcBef>
              <a:spcAft>
                <a:spcPts val="0"/>
              </a:spcAft>
              <a:buClr>
                <a:srgbClr val="980000"/>
              </a:buClr>
              <a:buSzPts val="1400"/>
              <a:buChar char="○"/>
            </a:pPr>
            <a:r>
              <a:rPr b="1" lang="en" sz="1400">
                <a:solidFill>
                  <a:srgbClr val="980000"/>
                </a:solidFill>
              </a:rPr>
              <a:t>Consistent and sensible APIs needed</a:t>
            </a:r>
            <a:endParaRPr b="1" sz="1400">
              <a:solidFill>
                <a:srgbClr val="980000"/>
              </a:solidFill>
            </a:endParaRPr>
          </a:p>
          <a:p>
            <a:pPr indent="-381000" lvl="0" marL="457200" rtl="0" algn="l">
              <a:spcBef>
                <a:spcPts val="0"/>
              </a:spcBef>
              <a:spcAft>
                <a:spcPts val="0"/>
              </a:spcAft>
              <a:buSzPts val="2400"/>
              <a:buChar char="●"/>
            </a:pPr>
            <a:r>
              <a:rPr lang="en" sz="2400"/>
              <a:t>ICSE</a:t>
            </a:r>
            <a:endParaRPr sz="2400"/>
          </a:p>
          <a:p>
            <a:pPr indent="-342900" lvl="1" marL="914400" rtl="0" algn="l">
              <a:spcBef>
                <a:spcPts val="0"/>
              </a:spcBef>
              <a:spcAft>
                <a:spcPts val="0"/>
              </a:spcAft>
              <a:buSzPts val="1800"/>
              <a:buChar char="○"/>
            </a:pPr>
            <a:r>
              <a:rPr lang="en" sz="1800"/>
              <a:t>Minor improvements to custom dashboard - </a:t>
            </a:r>
            <a:r>
              <a:rPr b="1" lang="en" sz="1800">
                <a:solidFill>
                  <a:srgbClr val="980000"/>
                </a:solidFill>
              </a:rPr>
              <a:t>ongoing</a:t>
            </a:r>
            <a:endParaRPr b="1" sz="1800">
              <a:solidFill>
                <a:srgbClr val="980000"/>
              </a:solidFill>
            </a:endParaRPr>
          </a:p>
          <a:p>
            <a:pPr indent="-342900" lvl="1" marL="914400" rtl="0" algn="l">
              <a:spcBef>
                <a:spcPts val="0"/>
              </a:spcBef>
              <a:spcAft>
                <a:spcPts val="0"/>
              </a:spcAft>
              <a:buSzPts val="1800"/>
              <a:buChar char="○"/>
            </a:pPr>
            <a:r>
              <a:rPr lang="en" sz="1800"/>
              <a:t>Need to meet with Sean</a:t>
            </a:r>
            <a:endParaRPr sz="1800"/>
          </a:p>
          <a:p>
            <a:pPr indent="-342900" lvl="1" marL="914400" rtl="0" algn="l">
              <a:spcBef>
                <a:spcPts val="0"/>
              </a:spcBef>
              <a:spcAft>
                <a:spcPts val="0"/>
              </a:spcAft>
              <a:buSzPts val="1800"/>
              <a:buChar char="○"/>
            </a:pPr>
            <a:r>
              <a:rPr lang="en" sz="1800"/>
              <a:t>Resources provisioned</a:t>
            </a:r>
            <a:endParaRPr sz="1800"/>
          </a:p>
          <a:p>
            <a:pPr indent="-381000" lvl="0" marL="457200" rtl="0" algn="l">
              <a:spcBef>
                <a:spcPts val="0"/>
              </a:spcBef>
              <a:spcAft>
                <a:spcPts val="0"/>
              </a:spcAft>
              <a:buSzPts val="2400"/>
              <a:buChar char="●"/>
            </a:pPr>
            <a:r>
              <a:rPr lang="en" sz="2400"/>
              <a:t>Vis Seminar - next week</a:t>
            </a:r>
            <a:endParaRPr sz="2400"/>
          </a:p>
        </p:txBody>
      </p:sp>
      <p:grpSp>
        <p:nvGrpSpPr>
          <p:cNvPr id="603" name="Google Shape;603;p58"/>
          <p:cNvGrpSpPr/>
          <p:nvPr/>
        </p:nvGrpSpPr>
        <p:grpSpPr>
          <a:xfrm>
            <a:off x="228475" y="2447525"/>
            <a:ext cx="8700575" cy="857400"/>
            <a:chOff x="228475" y="2523725"/>
            <a:chExt cx="8700575" cy="857400"/>
          </a:xfrm>
        </p:grpSpPr>
        <p:sp>
          <p:nvSpPr>
            <p:cNvPr id="604" name="Google Shape;604;p58"/>
            <p:cNvSpPr txBox="1"/>
            <p:nvPr/>
          </p:nvSpPr>
          <p:spPr>
            <a:xfrm>
              <a:off x="228475" y="2523725"/>
              <a:ext cx="4494300" cy="857400"/>
            </a:xfrm>
            <a:prstGeom prst="rect">
              <a:avLst/>
            </a:prstGeom>
            <a:noFill/>
            <a:ln>
              <a:noFill/>
            </a:ln>
          </p:spPr>
          <p:txBody>
            <a:bodyPr anchorCtr="0" anchor="t" bIns="91425" lIns="91425" spcFirstLastPara="1" rIns="91425" wrap="square" tIns="91425">
              <a:noAutofit/>
            </a:bodyPr>
            <a:lstStyle/>
            <a:p>
              <a:pPr indent="-317500" lvl="2" marL="1371600" rtl="0" algn="l">
                <a:spcBef>
                  <a:spcPts val="480"/>
                </a:spcBef>
                <a:spcAft>
                  <a:spcPts val="0"/>
                </a:spcAft>
                <a:buClr>
                  <a:schemeClr val="dk1"/>
                </a:buClr>
                <a:buSzPts val="1400"/>
                <a:buChar char="■"/>
              </a:pPr>
              <a:r>
                <a:rPr lang="en">
                  <a:solidFill>
                    <a:schemeClr val="dk1"/>
                  </a:solidFill>
                </a:rPr>
                <a:t>CI - </a:t>
              </a:r>
              <a:r>
                <a:rPr lang="en" u="sng">
                  <a:solidFill>
                    <a:schemeClr val="hlink"/>
                  </a:solidFill>
                  <a:hlinkClick r:id="rId7"/>
                </a:rPr>
                <a:t>Travis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Code Coverage - </a:t>
              </a:r>
              <a:r>
                <a:rPr lang="en" u="sng">
                  <a:solidFill>
                    <a:schemeClr val="hlink"/>
                  </a:solidFill>
                  <a:hlinkClick r:id="rId8"/>
                </a:rPr>
                <a:t>Coveralls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Dependency updates - </a:t>
              </a:r>
              <a:r>
                <a:rPr lang="en" u="sng">
                  <a:solidFill>
                    <a:schemeClr val="hlink"/>
                  </a:solidFill>
                  <a:hlinkClick r:id="rId9"/>
                </a:rPr>
                <a:t>Pyup</a:t>
              </a:r>
              <a:endParaRPr/>
            </a:p>
          </p:txBody>
        </p:sp>
        <p:sp>
          <p:nvSpPr>
            <p:cNvPr id="605" name="Google Shape;605;p58"/>
            <p:cNvSpPr txBox="1"/>
            <p:nvPr/>
          </p:nvSpPr>
          <p:spPr>
            <a:xfrm>
              <a:off x="3305550" y="2523725"/>
              <a:ext cx="5623500" cy="857400"/>
            </a:xfrm>
            <a:prstGeom prst="rect">
              <a:avLst/>
            </a:prstGeom>
            <a:noFill/>
            <a:ln>
              <a:noFill/>
            </a:ln>
          </p:spPr>
          <p:txBody>
            <a:bodyPr anchorCtr="0" anchor="ctr" bIns="91425" lIns="91425" spcFirstLastPara="1" rIns="91425" wrap="square" tIns="91425">
              <a:noAutofit/>
            </a:bodyPr>
            <a:lstStyle/>
            <a:p>
              <a:pPr indent="-317500" lvl="2" marL="1371600" rtl="0" algn="l">
                <a:spcBef>
                  <a:spcPts val="480"/>
                </a:spcBef>
                <a:spcAft>
                  <a:spcPts val="0"/>
                </a:spcAft>
                <a:buClr>
                  <a:schemeClr val="dk1"/>
                </a:buClr>
                <a:buSzPts val="1400"/>
                <a:buChar char="■"/>
              </a:pPr>
              <a:r>
                <a:rPr lang="en">
                  <a:solidFill>
                    <a:schemeClr val="dk1"/>
                  </a:solidFill>
                </a:rPr>
                <a:t>Documentation - </a:t>
              </a:r>
              <a:r>
                <a:rPr lang="en" u="sng">
                  <a:solidFill>
                    <a:schemeClr val="hlink"/>
                  </a:solidFill>
                  <a:hlinkClick r:id="rId10"/>
                </a:rPr>
                <a:t>ReadTheDocs</a:t>
              </a:r>
              <a:r>
                <a:rPr lang="en">
                  <a:solidFill>
                    <a:schemeClr val="dk1"/>
                  </a:solidFill>
                </a:rPr>
                <a:t> - </a:t>
              </a:r>
              <a:r>
                <a:rPr b="1" lang="en">
                  <a:solidFill>
                    <a:srgbClr val="980000"/>
                  </a:solidFill>
                </a:rPr>
                <a:t>[sparse]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Unit Testing - </a:t>
              </a:r>
              <a:r>
                <a:rPr lang="en" u="sng">
                  <a:solidFill>
                    <a:schemeClr val="hlink"/>
                  </a:solidFill>
                  <a:hlinkClick r:id="rId11"/>
                </a:rPr>
                <a:t>PyTest</a:t>
              </a:r>
              <a:r>
                <a:rPr lang="en">
                  <a:solidFill>
                    <a:schemeClr val="dk1"/>
                  </a:solidFill>
                </a:rPr>
                <a:t> &amp; </a:t>
              </a:r>
              <a:r>
                <a:rPr lang="en" u="sng">
                  <a:solidFill>
                    <a:schemeClr val="hlink"/>
                  </a:solidFill>
                  <a:hlinkClick r:id="rId12"/>
                </a:rPr>
                <a:t>tox</a:t>
              </a:r>
              <a:r>
                <a:rPr lang="en">
                  <a:solidFill>
                    <a:schemeClr val="dk1"/>
                  </a:solidFill>
                </a:rPr>
                <a:t> - </a:t>
              </a:r>
              <a:r>
                <a:rPr b="1" lang="en">
                  <a:solidFill>
                    <a:srgbClr val="980000"/>
                  </a:solidFill>
                </a:rPr>
                <a:t>[not using] </a:t>
              </a:r>
              <a:endParaRPr/>
            </a:p>
            <a:p>
              <a:pPr indent="-317500" lvl="2" marL="1371600" rtl="0" algn="l">
                <a:spcBef>
                  <a:spcPts val="0"/>
                </a:spcBef>
                <a:spcAft>
                  <a:spcPts val="0"/>
                </a:spcAft>
                <a:buClr>
                  <a:schemeClr val="dk1"/>
                </a:buClr>
                <a:buSzPts val="1400"/>
                <a:buChar char="■"/>
              </a:pPr>
              <a:r>
                <a:rPr lang="en">
                  <a:solidFill>
                    <a:schemeClr val="dk1"/>
                  </a:solidFill>
                </a:rPr>
                <a:t>Deployment - </a:t>
              </a:r>
              <a:r>
                <a:rPr lang="en" u="sng">
                  <a:solidFill>
                    <a:schemeClr val="hlink"/>
                  </a:solidFill>
                  <a:hlinkClick r:id="rId13"/>
                </a:rPr>
                <a:t>PyPI</a:t>
              </a:r>
              <a:r>
                <a:rPr lang="en">
                  <a:solidFill>
                    <a:schemeClr val="dk1"/>
                  </a:solidFill>
                </a:rPr>
                <a:t> - </a:t>
              </a:r>
              <a:r>
                <a:rPr b="1" lang="en">
                  <a:solidFill>
                    <a:srgbClr val="980000"/>
                  </a:solidFill>
                </a:rPr>
                <a:t>[nglpy-cuda not deployed]</a:t>
              </a:r>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9" name="Shape 609"/>
        <p:cNvGrpSpPr/>
        <p:nvPr/>
      </p:nvGrpSpPr>
      <p:grpSpPr>
        <a:xfrm>
          <a:off x="0" y="0"/>
          <a:ext cx="0" cy="0"/>
          <a:chOff x="0" y="0"/>
          <a:chExt cx="0" cy="0"/>
        </a:xfrm>
      </p:grpSpPr>
      <p:sp>
        <p:nvSpPr>
          <p:cNvPr id="610" name="Google Shape;610;p59"/>
          <p:cNvSpPr txBox="1"/>
          <p:nvPr>
            <p:ph idx="1" type="body"/>
          </p:nvPr>
        </p:nvSpPr>
        <p:spPr>
          <a:xfrm>
            <a:off x="0" y="834775"/>
            <a:ext cx="9144000" cy="430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b="1" lang="en" sz="1800"/>
              <a:t>Collaboration with Sean Smith</a:t>
            </a:r>
            <a:endParaRPr b="1" sz="1800"/>
          </a:p>
          <a:p>
            <a:pPr indent="-342900" lvl="0" marL="457200" rtl="0" algn="l">
              <a:spcBef>
                <a:spcPts val="600"/>
              </a:spcBef>
              <a:spcAft>
                <a:spcPts val="0"/>
              </a:spcAft>
              <a:buSzPts val="1800"/>
              <a:buChar char="●"/>
            </a:pPr>
            <a:r>
              <a:rPr lang="en" sz="1800"/>
              <a:t>Demo of simple PCP dashboard for Sean, he seems happy</a:t>
            </a:r>
            <a:endParaRPr sz="1800"/>
          </a:p>
          <a:p>
            <a:pPr indent="-342900" lvl="1" marL="914400" rtl="0" algn="l">
              <a:spcBef>
                <a:spcPts val="0"/>
              </a:spcBef>
              <a:spcAft>
                <a:spcPts val="0"/>
              </a:spcAft>
              <a:buSzPts val="1800"/>
              <a:buChar char="○"/>
            </a:pPr>
            <a:r>
              <a:rPr lang="en" sz="1800"/>
              <a:t>now we can start to build something more robust</a:t>
            </a:r>
            <a:endParaRPr sz="1800"/>
          </a:p>
          <a:p>
            <a:pPr indent="-342900" lvl="0" marL="457200" rtl="0" algn="l">
              <a:spcBef>
                <a:spcPts val="0"/>
              </a:spcBef>
              <a:spcAft>
                <a:spcPts val="0"/>
              </a:spcAft>
              <a:buSzPts val="1800"/>
              <a:buChar char="●"/>
            </a:pPr>
            <a:r>
              <a:rPr lang="en" sz="1800"/>
              <a:t>Met with HS student (Atreya Rawat) working with Sean</a:t>
            </a:r>
            <a:endParaRPr sz="1800"/>
          </a:p>
          <a:p>
            <a:pPr indent="0" lvl="0" marL="0" rtl="0" algn="l">
              <a:spcBef>
                <a:spcPts val="600"/>
              </a:spcBef>
              <a:spcAft>
                <a:spcPts val="0"/>
              </a:spcAft>
              <a:buNone/>
            </a:pPr>
            <a:r>
              <a:rPr b="1" lang="en" sz="1800"/>
              <a:t>Neighborhood Graphs</a:t>
            </a:r>
            <a:endParaRPr b="1" sz="1800"/>
          </a:p>
          <a:p>
            <a:pPr indent="-342900" lvl="0" marL="457200" rtl="0" algn="l">
              <a:spcBef>
                <a:spcPts val="600"/>
              </a:spcBef>
              <a:spcAft>
                <a:spcPts val="0"/>
              </a:spcAft>
              <a:buSzPts val="1800"/>
              <a:buChar char="●"/>
            </a:pPr>
            <a:r>
              <a:rPr i="1" lang="en" sz="1800">
                <a:solidFill>
                  <a:srgbClr val="45818E"/>
                </a:solidFill>
                <a:highlight>
                  <a:srgbClr val="D0E0E3"/>
                </a:highlight>
              </a:rPr>
              <a:t>NMSLib-HNSW</a:t>
            </a:r>
            <a:r>
              <a:rPr lang="en" sz="1800">
                <a:solidFill>
                  <a:srgbClr val="45818E"/>
                </a:solidFill>
                <a:highlight>
                  <a:srgbClr val="D0E0E3"/>
                </a:highlight>
              </a:rPr>
              <a:t>:</a:t>
            </a:r>
            <a:r>
              <a:rPr lang="en" sz="1800"/>
              <a:t> n=1M, d=10, k=500 results:</a:t>
            </a:r>
            <a:endParaRPr sz="1800"/>
          </a:p>
          <a:p>
            <a:pPr indent="-342900" lvl="1" marL="1371600" rtl="0" algn="l">
              <a:spcBef>
                <a:spcPts val="0"/>
              </a:spcBef>
              <a:spcAft>
                <a:spcPts val="0"/>
              </a:spcAft>
              <a:buSzPts val="1800"/>
              <a:buChar char="○"/>
            </a:pPr>
            <a:r>
              <a:rPr lang="en" sz="1800"/>
              <a:t>parameters tuned down: </a:t>
            </a:r>
            <a:r>
              <a:rPr b="1" lang="en" sz="1800">
                <a:solidFill>
                  <a:srgbClr val="6AA84F"/>
                </a:solidFill>
              </a:rPr>
              <a:t>8 minutes</a:t>
            </a:r>
            <a:endParaRPr b="1" sz="1800">
              <a:solidFill>
                <a:srgbClr val="6AA84F"/>
              </a:solidFill>
            </a:endParaRPr>
          </a:p>
          <a:p>
            <a:pPr indent="-342900" lvl="1" marL="1371600" rtl="0" algn="l">
              <a:spcBef>
                <a:spcPts val="0"/>
              </a:spcBef>
              <a:spcAft>
                <a:spcPts val="0"/>
              </a:spcAft>
              <a:buSzPts val="1800"/>
              <a:buChar char="○"/>
            </a:pPr>
            <a:r>
              <a:rPr lang="en" sz="1800"/>
              <a:t>parameters tuned up: </a:t>
            </a:r>
            <a:r>
              <a:rPr b="1" lang="en" sz="1800">
                <a:solidFill>
                  <a:srgbClr val="980000"/>
                </a:solidFill>
              </a:rPr>
              <a:t>1 hour</a:t>
            </a:r>
            <a:endParaRPr b="1" sz="1800">
              <a:solidFill>
                <a:srgbClr val="980000"/>
              </a:solidFill>
            </a:endParaRPr>
          </a:p>
          <a:p>
            <a:pPr indent="-342900" lvl="1" marL="1371600" rtl="0" algn="l">
              <a:spcBef>
                <a:spcPts val="0"/>
              </a:spcBef>
              <a:spcAft>
                <a:spcPts val="0"/>
              </a:spcAft>
              <a:buSzPts val="1800"/>
              <a:buChar char="○"/>
            </a:pPr>
            <a:r>
              <a:rPr b="1" i="1" lang="en" sz="1800">
                <a:solidFill>
                  <a:srgbClr val="980000"/>
                </a:solidFill>
              </a:rPr>
              <a:t>**Major caveat:</a:t>
            </a:r>
            <a:r>
              <a:rPr lang="en" sz="1800"/>
              <a:t> </a:t>
            </a:r>
            <a:r>
              <a:rPr b="1" i="1" lang="en" sz="1800">
                <a:solidFill>
                  <a:srgbClr val="980000"/>
                </a:solidFill>
              </a:rPr>
              <a:t>Yet to measure accuracy difference on test data</a:t>
            </a:r>
            <a:endParaRPr b="1" i="1" sz="1800">
              <a:solidFill>
                <a:srgbClr val="980000"/>
              </a:solidFill>
            </a:endParaRPr>
          </a:p>
          <a:p>
            <a:pPr indent="-342900" lvl="0" marL="457200" rtl="0" algn="l">
              <a:spcBef>
                <a:spcPts val="0"/>
              </a:spcBef>
              <a:spcAft>
                <a:spcPts val="0"/>
              </a:spcAft>
              <a:buSzPts val="1800"/>
              <a:buChar char="●"/>
            </a:pPr>
            <a:r>
              <a:rPr i="1" lang="en" sz="1800">
                <a:solidFill>
                  <a:srgbClr val="45818E"/>
                </a:solidFill>
                <a:highlight>
                  <a:srgbClr val="D0E0E3"/>
                </a:highlight>
              </a:rPr>
              <a:t>FAISS:</a:t>
            </a:r>
            <a:r>
              <a:rPr lang="en" sz="1800"/>
              <a:t> working on the GPU (</a:t>
            </a:r>
            <a:r>
              <a:rPr b="1" lang="en" sz="1800">
                <a:solidFill>
                  <a:srgbClr val="6AA84F"/>
                </a:solidFill>
              </a:rPr>
              <a:t>4-5 minutes</a:t>
            </a:r>
            <a:r>
              <a:rPr lang="en" sz="1800"/>
              <a:t> for above case)</a:t>
            </a:r>
            <a:endParaRPr sz="1800"/>
          </a:p>
          <a:p>
            <a:pPr indent="-342900" lvl="1" marL="1371600" rtl="0" algn="l">
              <a:spcBef>
                <a:spcPts val="0"/>
              </a:spcBef>
              <a:spcAft>
                <a:spcPts val="0"/>
              </a:spcAft>
              <a:buSzPts val="1800"/>
              <a:buChar char="○"/>
            </a:pPr>
            <a:r>
              <a:rPr lang="en" sz="1800"/>
              <a:t>Parameter </a:t>
            </a:r>
            <a:r>
              <a:rPr b="1" lang="en" sz="1800">
                <a:highlight>
                  <a:srgbClr val="D9D9D9"/>
                </a:highlight>
                <a:latin typeface="Courier New"/>
                <a:ea typeface="Courier New"/>
                <a:cs typeface="Courier New"/>
                <a:sym typeface="Courier New"/>
              </a:rPr>
              <a:t>nprobe</a:t>
            </a:r>
            <a:r>
              <a:rPr lang="en" sz="1800"/>
              <a:t> which is supposed to trade off speed/accuracy</a:t>
            </a:r>
            <a:endParaRPr sz="1800"/>
          </a:p>
          <a:p>
            <a:pPr indent="-342900" lvl="1" marL="1371600" rtl="0" algn="l">
              <a:spcBef>
                <a:spcPts val="0"/>
              </a:spcBef>
              <a:spcAft>
                <a:spcPts val="0"/>
              </a:spcAft>
              <a:buSzPts val="1800"/>
              <a:buChar char="○"/>
            </a:pPr>
            <a:r>
              <a:rPr lang="en" sz="1800"/>
              <a:t>Could not get </a:t>
            </a:r>
            <a:r>
              <a:rPr b="1" lang="en" sz="1800">
                <a:highlight>
                  <a:srgbClr val="D9D9D9"/>
                </a:highlight>
                <a:latin typeface="Courier New"/>
                <a:ea typeface="Courier New"/>
                <a:cs typeface="Courier New"/>
                <a:sym typeface="Courier New"/>
              </a:rPr>
              <a:t>nprobe</a:t>
            </a:r>
            <a:r>
              <a:rPr lang="en" sz="1800"/>
              <a:t> to give me different results</a:t>
            </a:r>
            <a:endParaRPr sz="1800"/>
          </a:p>
          <a:p>
            <a:pPr indent="-342900" lvl="0" marL="457200" rtl="0" algn="l">
              <a:spcBef>
                <a:spcPts val="0"/>
              </a:spcBef>
              <a:spcAft>
                <a:spcPts val="0"/>
              </a:spcAft>
              <a:buSzPts val="1800"/>
              <a:buChar char="●"/>
            </a:pPr>
            <a:r>
              <a:rPr lang="en" sz="1800"/>
              <a:t>Reading - Slightly better understanding of some of these algorithms</a:t>
            </a:r>
            <a:endParaRPr sz="1800"/>
          </a:p>
          <a:p>
            <a:pPr indent="-342900" lvl="0" marL="457200" rtl="0" algn="l">
              <a:spcBef>
                <a:spcPts val="0"/>
              </a:spcBef>
              <a:spcAft>
                <a:spcPts val="0"/>
              </a:spcAft>
              <a:buSzPts val="1800"/>
              <a:buChar char="●"/>
            </a:pPr>
            <a:r>
              <a:rPr lang="en" sz="1800"/>
              <a:t>Working on packaging </a:t>
            </a:r>
            <a:r>
              <a:rPr i="1" lang="en" sz="1800">
                <a:solidFill>
                  <a:srgbClr val="45818E"/>
                </a:solidFill>
                <a:highlight>
                  <a:srgbClr val="D0E0E3"/>
                </a:highlight>
              </a:rPr>
              <a:t>nglpy_cuda</a:t>
            </a:r>
            <a:r>
              <a:rPr lang="en" sz="1800"/>
              <a:t> into a pip-installable package</a:t>
            </a:r>
            <a:endParaRPr sz="1800"/>
          </a:p>
        </p:txBody>
      </p:sp>
      <p:sp>
        <p:nvSpPr>
          <p:cNvPr id="611" name="Google Shape;611;p59"/>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8/10/18</a:t>
            </a:r>
            <a:endParaRPr/>
          </a:p>
        </p:txBody>
      </p:sp>
      <p:sp>
        <p:nvSpPr>
          <p:cNvPr id="612" name="Google Shape;612;p59"/>
          <p:cNvSpPr txBox="1"/>
          <p:nvPr/>
        </p:nvSpPr>
        <p:spPr>
          <a:xfrm>
            <a:off x="6858425" y="2263150"/>
            <a:ext cx="2201700" cy="960300"/>
          </a:xfrm>
          <a:prstGeom prst="rect">
            <a:avLst/>
          </a:prstGeom>
          <a:solidFill>
            <a:srgbClr val="EA9999"/>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480"/>
              </a:spcBef>
              <a:spcAft>
                <a:spcPts val="0"/>
              </a:spcAft>
              <a:buNone/>
            </a:pPr>
            <a:r>
              <a:rPr b="1" lang="en" sz="1800">
                <a:solidFill>
                  <a:srgbClr val="980000"/>
                </a:solidFill>
              </a:rPr>
              <a:t>Failed on n=10M</a:t>
            </a:r>
            <a:endParaRPr b="1" sz="1800">
              <a:solidFill>
                <a:srgbClr val="980000"/>
              </a:solidFill>
            </a:endParaRPr>
          </a:p>
          <a:p>
            <a:pPr indent="0" lvl="0" marL="0" rtl="0" algn="ctr">
              <a:spcBef>
                <a:spcPts val="480"/>
              </a:spcBef>
              <a:spcAft>
                <a:spcPts val="0"/>
              </a:spcAft>
              <a:buNone/>
            </a:pPr>
            <a:r>
              <a:rPr b="1" lang="en" sz="1800">
                <a:solidFill>
                  <a:srgbClr val="980000"/>
                </a:solidFill>
              </a:rPr>
              <a:t>Does not appear to be scalable</a:t>
            </a:r>
            <a:endParaRPr b="1" sz="1800">
              <a:solidFill>
                <a:srgbClr val="980000"/>
              </a:solidFill>
            </a:endParaRPr>
          </a:p>
        </p:txBody>
      </p:sp>
      <p:cxnSp>
        <p:nvCxnSpPr>
          <p:cNvPr id="613" name="Google Shape;613;p59"/>
          <p:cNvCxnSpPr>
            <a:stCxn id="612" idx="1"/>
          </p:cNvCxnSpPr>
          <p:nvPr/>
        </p:nvCxnSpPr>
        <p:spPr>
          <a:xfrm rot="10800000">
            <a:off x="5170925" y="2731900"/>
            <a:ext cx="1687500" cy="11400"/>
          </a:xfrm>
          <a:prstGeom prst="straightConnector1">
            <a:avLst/>
          </a:prstGeom>
          <a:noFill/>
          <a:ln cap="flat" cmpd="sng" w="38100">
            <a:solidFill>
              <a:srgbClr val="980000"/>
            </a:solidFill>
            <a:prstDash val="solid"/>
            <a:round/>
            <a:headEnd len="med" w="med"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7" name="Shape 617"/>
        <p:cNvGrpSpPr/>
        <p:nvPr/>
      </p:nvGrpSpPr>
      <p:grpSpPr>
        <a:xfrm>
          <a:off x="0" y="0"/>
          <a:ext cx="0" cy="0"/>
          <a:chOff x="0" y="0"/>
          <a:chExt cx="0" cy="0"/>
        </a:xfrm>
      </p:grpSpPr>
      <p:sp>
        <p:nvSpPr>
          <p:cNvPr id="618" name="Google Shape;618;p60"/>
          <p:cNvSpPr txBox="1"/>
          <p:nvPr>
            <p:ph idx="1" type="body"/>
          </p:nvPr>
        </p:nvSpPr>
        <p:spPr>
          <a:xfrm>
            <a:off x="0" y="834775"/>
            <a:ext cx="9144000" cy="43086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Mid-week wedding threw me off</a:t>
            </a:r>
            <a:endParaRPr sz="1800"/>
          </a:p>
          <a:p>
            <a:pPr indent="-342900" lvl="0" marL="457200" rtl="0" algn="l">
              <a:spcBef>
                <a:spcPts val="0"/>
              </a:spcBef>
              <a:spcAft>
                <a:spcPts val="0"/>
              </a:spcAft>
              <a:buSzPts val="1800"/>
              <a:buChar char="●"/>
            </a:pPr>
            <a:r>
              <a:rPr lang="en" sz="1800"/>
              <a:t>Worked on dataset for Sean</a:t>
            </a:r>
            <a:endParaRPr sz="1800"/>
          </a:p>
          <a:p>
            <a:pPr indent="-342900" lvl="1" marL="914400" rtl="0" algn="l">
              <a:spcBef>
                <a:spcPts val="0"/>
              </a:spcBef>
              <a:spcAft>
                <a:spcPts val="0"/>
              </a:spcAft>
              <a:buSzPts val="1800"/>
              <a:buChar char="○"/>
            </a:pPr>
            <a:r>
              <a:rPr lang="en" sz="1800"/>
              <a:t>Querying, displaying, and interacting with data from his surrogate model</a:t>
            </a:r>
            <a:endParaRPr sz="1800"/>
          </a:p>
          <a:p>
            <a:pPr indent="-342900" lvl="0" marL="457200" rtl="0" algn="l">
              <a:spcBef>
                <a:spcPts val="0"/>
              </a:spcBef>
              <a:spcAft>
                <a:spcPts val="0"/>
              </a:spcAft>
              <a:buSzPts val="1800"/>
              <a:buChar char="●"/>
            </a:pPr>
            <a:r>
              <a:rPr lang="en" sz="1800"/>
              <a:t>Pushed </a:t>
            </a:r>
            <a:r>
              <a:rPr lang="en" sz="1800" u="sng">
                <a:solidFill>
                  <a:schemeClr val="hlink"/>
                </a:solidFill>
                <a:hlinkClick r:id="rId3"/>
              </a:rPr>
              <a:t>NMSLIB</a:t>
            </a:r>
            <a:r>
              <a:rPr lang="en" sz="1800"/>
              <a:t> to its limit, 100 Million points in 10D:</a:t>
            </a:r>
            <a:endParaRPr sz="1800"/>
          </a:p>
          <a:p>
            <a:pPr indent="-342900" lvl="1" marL="914400" rtl="0" algn="l">
              <a:spcBef>
                <a:spcPts val="0"/>
              </a:spcBef>
              <a:spcAft>
                <a:spcPts val="0"/>
              </a:spcAft>
              <a:buSzPts val="1800"/>
              <a:buChar char="○"/>
            </a:pPr>
            <a:r>
              <a:rPr lang="en" sz="1800"/>
              <a:t>Turned up all parameters to 11, and it never even built the index (4 days):</a:t>
            </a:r>
            <a:endParaRPr sz="1800"/>
          </a:p>
          <a:p>
            <a:pPr indent="0" lvl="0" marL="914400" rtl="0" algn="l">
              <a:spcBef>
                <a:spcPts val="600"/>
              </a:spcBef>
              <a:spcAft>
                <a:spcPts val="0"/>
              </a:spcAft>
              <a:buNone/>
            </a:pPr>
            <a:r>
              <a:rPr lang="en" sz="1400">
                <a:latin typeface="Courier New"/>
                <a:ea typeface="Courier New"/>
                <a:cs typeface="Courier New"/>
                <a:sym typeface="Courier New"/>
              </a:rPr>
              <a:t>0%   10   20   30   40   50   60   70   80   90   100%</a:t>
            </a:r>
            <a:endParaRPr sz="1400">
              <a:latin typeface="Courier New"/>
              <a:ea typeface="Courier New"/>
              <a:cs typeface="Courier New"/>
              <a:sym typeface="Courier New"/>
            </a:endParaRPr>
          </a:p>
          <a:p>
            <a:pPr indent="0" lvl="0" marL="914400" rtl="0" algn="l">
              <a:spcBef>
                <a:spcPts val="600"/>
              </a:spcBef>
              <a:spcAft>
                <a:spcPts val="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914400" rtl="0" algn="l">
              <a:spcBef>
                <a:spcPts val="600"/>
              </a:spcBef>
              <a:spcAft>
                <a:spcPts val="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a:p>
            <a:pPr indent="-342900" lvl="1" marL="914400" rtl="0" algn="l">
              <a:spcBef>
                <a:spcPts val="480"/>
              </a:spcBef>
              <a:spcAft>
                <a:spcPts val="0"/>
              </a:spcAft>
              <a:buSzPts val="1800"/>
              <a:buChar char="○"/>
            </a:pPr>
            <a:r>
              <a:rPr lang="en" sz="1800"/>
              <a:t>Trying again with parameters at lowest settings, after 2 hours:</a:t>
            </a:r>
            <a:endParaRPr sz="1800"/>
          </a:p>
          <a:p>
            <a:pPr indent="0" lvl="0" marL="914400" rtl="0" algn="l">
              <a:spcBef>
                <a:spcPts val="600"/>
              </a:spcBef>
              <a:spcAft>
                <a:spcPts val="0"/>
              </a:spcAft>
              <a:buNone/>
            </a:pPr>
            <a:r>
              <a:rPr lang="en" sz="1400">
                <a:latin typeface="Courier New"/>
                <a:ea typeface="Courier New"/>
                <a:cs typeface="Courier New"/>
                <a:sym typeface="Courier New"/>
              </a:rPr>
              <a:t>0%   10   20   30   40   50   60   70   80   90   100%</a:t>
            </a:r>
            <a:endParaRPr sz="1400">
              <a:latin typeface="Courier New"/>
              <a:ea typeface="Courier New"/>
              <a:cs typeface="Courier New"/>
              <a:sym typeface="Courier New"/>
            </a:endParaRPr>
          </a:p>
          <a:p>
            <a:pPr indent="0" lvl="0" marL="914400" rtl="0" algn="l">
              <a:spcBef>
                <a:spcPts val="600"/>
              </a:spcBef>
              <a:spcAft>
                <a:spcPts val="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a:p>
            <a:pPr indent="0" lvl="0" marL="914400" rtl="0" algn="l">
              <a:spcBef>
                <a:spcPts val="600"/>
              </a:spcBef>
              <a:spcAft>
                <a:spcPts val="0"/>
              </a:spcAft>
              <a:buNone/>
            </a:pPr>
            <a:r>
              <a:rPr lang="en" sz="1400">
                <a:latin typeface="Courier New"/>
                <a:ea typeface="Courier New"/>
                <a:cs typeface="Courier New"/>
                <a:sym typeface="Courier New"/>
              </a:rPr>
              <a:t>**********************</a:t>
            </a:r>
            <a:endParaRPr sz="1400">
              <a:latin typeface="Courier New"/>
              <a:ea typeface="Courier New"/>
              <a:cs typeface="Courier New"/>
              <a:sym typeface="Courier New"/>
            </a:endParaRPr>
          </a:p>
          <a:p>
            <a:pPr indent="-342900" lvl="0" marL="457200" rtl="0" algn="l">
              <a:spcBef>
                <a:spcPts val="600"/>
              </a:spcBef>
              <a:spcAft>
                <a:spcPts val="0"/>
              </a:spcAft>
              <a:buSzPts val="1800"/>
              <a:buChar char="●"/>
            </a:pPr>
            <a:r>
              <a:rPr lang="en" sz="1800"/>
              <a:t>Wrote script to test </a:t>
            </a:r>
            <a:r>
              <a:rPr lang="en" sz="1800" u="sng">
                <a:solidFill>
                  <a:schemeClr val="hlink"/>
                </a:solidFill>
                <a:hlinkClick r:id="rId4"/>
              </a:rPr>
              <a:t>faiss with GPU</a:t>
            </a:r>
            <a:r>
              <a:rPr lang="en" sz="1800"/>
              <a:t>, but waiting for above example</a:t>
            </a:r>
            <a:endParaRPr sz="1400">
              <a:latin typeface="Courier New"/>
              <a:ea typeface="Courier New"/>
              <a:cs typeface="Courier New"/>
              <a:sym typeface="Courier New"/>
            </a:endParaRPr>
          </a:p>
        </p:txBody>
      </p:sp>
      <p:sp>
        <p:nvSpPr>
          <p:cNvPr id="619" name="Google Shape;619;p60"/>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8/3/18</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61"/>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rPr>
              <a:t>ICSE</a:t>
            </a:r>
            <a:endParaRPr b="1" sz="1800">
              <a:solidFill>
                <a:schemeClr val="dk1"/>
              </a:solidFill>
            </a:endParaRPr>
          </a:p>
          <a:p>
            <a:pPr indent="-311150" lvl="0" marL="457200" rtl="0" algn="l">
              <a:spcBef>
                <a:spcPts val="600"/>
              </a:spcBef>
              <a:spcAft>
                <a:spcPts val="0"/>
              </a:spcAft>
              <a:buClr>
                <a:schemeClr val="dk1"/>
              </a:buClr>
              <a:buSzPts val="1300"/>
              <a:buChar char="●"/>
            </a:pPr>
            <a:r>
              <a:rPr lang="en" sz="1300">
                <a:solidFill>
                  <a:schemeClr val="dk1"/>
                </a:solidFill>
              </a:rPr>
              <a:t>Updates to selection and hovering</a:t>
            </a:r>
            <a:endParaRPr sz="1300">
              <a:solidFill>
                <a:schemeClr val="dk1"/>
              </a:solidFill>
            </a:endParaRPr>
          </a:p>
          <a:p>
            <a:pPr indent="0" lvl="0" marL="0" rtl="0" algn="l">
              <a:spcBef>
                <a:spcPts val="0"/>
              </a:spcBef>
              <a:spcAft>
                <a:spcPts val="0"/>
              </a:spcAft>
              <a:buNone/>
            </a:pPr>
            <a:r>
              <a:rPr b="1" lang="en" sz="1800">
                <a:solidFill>
                  <a:schemeClr val="dk1"/>
                </a:solidFill>
              </a:rPr>
              <a:t>Regulus</a:t>
            </a:r>
            <a:endParaRPr sz="1800">
              <a:solidFill>
                <a:schemeClr val="dk1"/>
              </a:solidFill>
            </a:endParaRPr>
          </a:p>
          <a:p>
            <a:pPr indent="-311150" lvl="0" marL="457200" rtl="0" algn="l">
              <a:spcBef>
                <a:spcPts val="0"/>
              </a:spcBef>
              <a:spcAft>
                <a:spcPts val="0"/>
              </a:spcAft>
              <a:buClr>
                <a:schemeClr val="dk1"/>
              </a:buClr>
              <a:buSzPts val="1300"/>
              <a:buChar char="●"/>
            </a:pPr>
            <a:r>
              <a:rPr lang="en" sz="1300">
                <a:solidFill>
                  <a:schemeClr val="dk1"/>
                </a:solidFill>
              </a:rPr>
              <a:t>Reviewing abstract and paper skeleton with Di on adaptive sampling</a:t>
            </a:r>
            <a:endParaRPr sz="1300">
              <a:solidFill>
                <a:schemeClr val="dk1"/>
              </a:solidFill>
            </a:endParaRPr>
          </a:p>
          <a:p>
            <a:pPr indent="0" lvl="0" marL="0" rtl="0" algn="l">
              <a:spcBef>
                <a:spcPts val="600"/>
              </a:spcBef>
              <a:spcAft>
                <a:spcPts val="0"/>
              </a:spcAft>
              <a:buClr>
                <a:srgbClr val="000000"/>
              </a:buClr>
              <a:buSzPts val="1100"/>
              <a:buFont typeface="Arial"/>
              <a:buNone/>
            </a:pPr>
            <a:r>
              <a:rPr b="1" lang="en" sz="1800">
                <a:solidFill>
                  <a:srgbClr val="000000"/>
                </a:solidFill>
              </a:rPr>
              <a:t>ML</a:t>
            </a:r>
            <a:endParaRPr b="1" sz="1800">
              <a:solidFill>
                <a:srgbClr val="000000"/>
              </a:solidFill>
            </a:endParaRPr>
          </a:p>
          <a:p>
            <a:pPr indent="-311150" lvl="0" marL="457200" rtl="0" algn="l">
              <a:spcBef>
                <a:spcPts val="600"/>
              </a:spcBef>
              <a:spcAft>
                <a:spcPts val="0"/>
              </a:spcAft>
              <a:buClr>
                <a:srgbClr val="000000"/>
              </a:buClr>
              <a:buSzPts val="1300"/>
              <a:buChar char="●"/>
            </a:pPr>
            <a:r>
              <a:rPr lang="en" sz="1300"/>
              <a:t>Optimizing picking and display of MSC</a:t>
            </a:r>
            <a:endParaRPr sz="1300"/>
          </a:p>
          <a:p>
            <a:pPr indent="0" lvl="0" marL="0" rtl="0" algn="l">
              <a:spcBef>
                <a:spcPts val="600"/>
              </a:spcBef>
              <a:spcAft>
                <a:spcPts val="0"/>
              </a:spcAft>
              <a:buNone/>
            </a:pPr>
            <a:r>
              <a:rPr b="1" lang="en" sz="1800">
                <a:solidFill>
                  <a:schemeClr val="dk1"/>
                </a:solidFill>
              </a:rPr>
              <a:t>NGLPy</a:t>
            </a:r>
            <a:endParaRPr b="1" sz="1800">
              <a:solidFill>
                <a:schemeClr val="dk1"/>
              </a:solidFill>
            </a:endParaRPr>
          </a:p>
          <a:p>
            <a:pPr indent="-311150" lvl="0" marL="457200" marR="0" rtl="0" algn="l">
              <a:lnSpc>
                <a:spcPct val="100000"/>
              </a:lnSpc>
              <a:spcBef>
                <a:spcPts val="600"/>
              </a:spcBef>
              <a:spcAft>
                <a:spcPts val="0"/>
              </a:spcAft>
              <a:buClr>
                <a:schemeClr val="dk1"/>
              </a:buClr>
              <a:buSzPts val="1300"/>
              <a:buFont typeface="Arial"/>
              <a:buChar char="●"/>
            </a:pPr>
            <a:r>
              <a:rPr lang="en" sz="1300">
                <a:solidFill>
                  <a:schemeClr val="dk1"/>
                </a:solidFill>
              </a:rPr>
              <a:t>Squashing some new bugs I introduced</a:t>
            </a:r>
            <a:endParaRPr sz="1300">
              <a:solidFill>
                <a:schemeClr val="dk1"/>
              </a:solidFill>
            </a:endParaRPr>
          </a:p>
          <a:p>
            <a:pPr indent="-311150" lvl="0" marL="457200" marR="0" rtl="0" algn="l">
              <a:lnSpc>
                <a:spcPct val="100000"/>
              </a:lnSpc>
              <a:spcBef>
                <a:spcPts val="0"/>
              </a:spcBef>
              <a:spcAft>
                <a:spcPts val="0"/>
              </a:spcAft>
              <a:buClr>
                <a:schemeClr val="dk1"/>
              </a:buClr>
              <a:buSzPts val="1300"/>
              <a:buChar char="●"/>
            </a:pPr>
            <a:r>
              <a:rPr lang="en" sz="1300">
                <a:solidFill>
                  <a:schemeClr val="dk1"/>
                </a:solidFill>
              </a:rPr>
              <a:t>Writing paper skeleton</a:t>
            </a:r>
            <a:endParaRPr sz="1300">
              <a:solidFill>
                <a:schemeClr val="dk1"/>
              </a:solidFill>
            </a:endParaRPr>
          </a:p>
          <a:p>
            <a:pPr indent="0" lvl="0" marL="0" rtl="0" algn="l">
              <a:spcBef>
                <a:spcPts val="0"/>
              </a:spcBef>
              <a:spcAft>
                <a:spcPts val="0"/>
              </a:spcAft>
              <a:buNone/>
            </a:pPr>
            <a:r>
              <a:rPr b="1" lang="en" sz="1800">
                <a:solidFill>
                  <a:schemeClr val="dk1"/>
                </a:solidFill>
              </a:rPr>
              <a:t>TopoPy</a:t>
            </a:r>
            <a:endParaRPr>
              <a:solidFill>
                <a:schemeClr val="dk1"/>
              </a:solidFill>
            </a:endParaRPr>
          </a:p>
          <a:p>
            <a:pPr indent="-317500" lvl="0" marL="457200" rtl="0" algn="l">
              <a:spcBef>
                <a:spcPts val="600"/>
              </a:spcBef>
              <a:spcAft>
                <a:spcPts val="0"/>
              </a:spcAft>
              <a:buClr>
                <a:schemeClr val="dk1"/>
              </a:buClr>
              <a:buSzPts val="1400"/>
              <a:buChar char="●"/>
            </a:pPr>
            <a:r>
              <a:rPr lang="en">
                <a:solidFill>
                  <a:schemeClr val="dk1"/>
                </a:solidFill>
              </a:rPr>
              <a:t>Using clustering on uncertain topology</a:t>
            </a:r>
            <a:endParaRPr>
              <a:solidFill>
                <a:schemeClr val="dk1"/>
              </a:solidFill>
            </a:endParaRPr>
          </a:p>
          <a:p>
            <a:pPr indent="0" lvl="0" marL="0" rtl="0" algn="l">
              <a:spcBef>
                <a:spcPts val="600"/>
              </a:spcBef>
              <a:spcAft>
                <a:spcPts val="0"/>
              </a:spcAft>
              <a:buNone/>
            </a:pPr>
            <a:r>
              <a:rPr b="1" lang="en" sz="1800">
                <a:solidFill>
                  <a:schemeClr val="dk1"/>
                </a:solidFill>
              </a:rPr>
              <a:t>In-Depth Engineering</a:t>
            </a:r>
            <a:endParaRPr b="1" sz="1800">
              <a:solidFill>
                <a:schemeClr val="dk1"/>
              </a:solidFill>
            </a:endParaRPr>
          </a:p>
          <a:p>
            <a:pPr indent="-317500" lvl="0" marL="457200" rtl="0" algn="l">
              <a:spcBef>
                <a:spcPts val="600"/>
              </a:spcBef>
              <a:spcAft>
                <a:spcPts val="0"/>
              </a:spcAft>
              <a:buClr>
                <a:schemeClr val="dk1"/>
              </a:buClr>
              <a:buSzPts val="1400"/>
              <a:buChar char="●"/>
            </a:pPr>
            <a:r>
              <a:rPr lang="en">
                <a:solidFill>
                  <a:schemeClr val="dk1"/>
                </a:solidFill>
              </a:rPr>
              <a:t>Adding section to SBIR/STTR proposal</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Putting together some images</a:t>
            </a:r>
            <a:endParaRPr>
              <a:solidFill>
                <a:schemeClr val="dk1"/>
              </a:solidFill>
            </a:endParaRPr>
          </a:p>
        </p:txBody>
      </p:sp>
      <p:sp>
        <p:nvSpPr>
          <p:cNvPr id="625" name="Google Shape;625;p61"/>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rgbClr val="000000"/>
                </a:solidFill>
              </a:rPr>
              <a:t>ICSE</a:t>
            </a:r>
            <a:endParaRPr b="1" sz="1800">
              <a:solidFill>
                <a:srgbClr val="000000"/>
              </a:solidFill>
            </a:endParaRPr>
          </a:p>
          <a:p>
            <a:pPr indent="-317500" lvl="0" marL="457200" rtl="0" algn="l">
              <a:spcBef>
                <a:spcPts val="0"/>
              </a:spcBef>
              <a:spcAft>
                <a:spcPts val="0"/>
              </a:spcAft>
              <a:buClr>
                <a:srgbClr val="000000"/>
              </a:buClr>
              <a:buSzPts val="1400"/>
              <a:buChar char="●"/>
            </a:pPr>
            <a:r>
              <a:rPr b="1" lang="en">
                <a:solidFill>
                  <a:srgbClr val="980000"/>
                </a:solidFill>
              </a:rPr>
              <a:t>Valerio: Do you need anything specific for the November meeting?</a:t>
            </a:r>
            <a:r>
              <a:rPr lang="en" sz="1300"/>
              <a:t> Ask same question of Smiths</a:t>
            </a:r>
            <a:endParaRPr sz="1300"/>
          </a:p>
          <a:p>
            <a:pPr indent="-317500" lvl="0" marL="457200" rtl="0" algn="l">
              <a:spcBef>
                <a:spcPts val="0"/>
              </a:spcBef>
              <a:spcAft>
                <a:spcPts val="0"/>
              </a:spcAft>
              <a:buClr>
                <a:srgbClr val="000000"/>
              </a:buClr>
              <a:buSzPts val="1400"/>
              <a:buChar char="●"/>
            </a:pPr>
            <a:r>
              <a:rPr lang="en"/>
              <a:t>Get d3.parcoords.js in jupyter</a:t>
            </a:r>
            <a:endParaRPr/>
          </a:p>
          <a:p>
            <a:pPr indent="0" lvl="0" marL="0" rtl="0" algn="l">
              <a:spcBef>
                <a:spcPts val="0"/>
              </a:spcBef>
              <a:spcAft>
                <a:spcPts val="0"/>
              </a:spcAft>
              <a:buNone/>
            </a:pPr>
            <a:r>
              <a:rPr b="1" lang="en" sz="1800">
                <a:solidFill>
                  <a:srgbClr val="000000"/>
                </a:solidFill>
              </a:rPr>
              <a:t>Regulus</a:t>
            </a:r>
            <a:endParaRPr sz="1800">
              <a:solidFill>
                <a:srgbClr val="000000"/>
              </a:solidFill>
            </a:endParaRPr>
          </a:p>
          <a:p>
            <a:pPr indent="-317500" lvl="0" marL="457200" rtl="0" algn="l">
              <a:spcBef>
                <a:spcPts val="0"/>
              </a:spcBef>
              <a:spcAft>
                <a:spcPts val="0"/>
              </a:spcAft>
              <a:buClr>
                <a:srgbClr val="000000"/>
              </a:buClr>
              <a:buSzPts val="1400"/>
              <a:buChar char="●"/>
            </a:pPr>
            <a:r>
              <a:rPr lang="en">
                <a:solidFill>
                  <a:srgbClr val="000000"/>
                </a:solidFill>
              </a:rPr>
              <a:t>Push new TopoPy interface</a:t>
            </a:r>
            <a:endParaRPr>
              <a:solidFill>
                <a:srgbClr val="000000"/>
              </a:solidFill>
            </a:endParaRPr>
          </a:p>
          <a:p>
            <a:pPr indent="-317500" lvl="0" marL="457200" rtl="0" algn="l">
              <a:spcBef>
                <a:spcPts val="0"/>
              </a:spcBef>
              <a:spcAft>
                <a:spcPts val="0"/>
              </a:spcAft>
              <a:buSzPts val="1400"/>
              <a:buChar char="●"/>
            </a:pPr>
            <a:r>
              <a:rPr lang="en"/>
              <a:t>Start write-up</a:t>
            </a:r>
            <a:endParaRPr/>
          </a:p>
          <a:p>
            <a:pPr indent="0" lvl="0" marL="0" rtl="0" algn="l">
              <a:spcBef>
                <a:spcPts val="0"/>
              </a:spcBef>
              <a:spcAft>
                <a:spcPts val="0"/>
              </a:spcAft>
              <a:buNone/>
            </a:pPr>
            <a:r>
              <a:rPr b="1" lang="en" sz="1800"/>
              <a:t>TopoPy</a:t>
            </a:r>
            <a:endParaRPr b="1" sz="1800"/>
          </a:p>
          <a:p>
            <a:pPr indent="-317500" lvl="0" marL="457200" rtl="0" algn="l">
              <a:spcBef>
                <a:spcPts val="0"/>
              </a:spcBef>
              <a:spcAft>
                <a:spcPts val="0"/>
              </a:spcAft>
              <a:buSzPts val="1400"/>
              <a:buChar char="●"/>
            </a:pPr>
            <a:r>
              <a:rPr lang="en"/>
              <a:t>Rewrite in pure python as an exercis</a:t>
            </a:r>
            <a:r>
              <a:rPr lang="en" sz="1300"/>
              <a:t>e in vectorizing</a:t>
            </a:r>
            <a:endParaRPr sz="1300"/>
          </a:p>
          <a:p>
            <a:pPr indent="-317500" lvl="0" marL="457200" rtl="0" algn="l">
              <a:spcBef>
                <a:spcPts val="0"/>
              </a:spcBef>
              <a:spcAft>
                <a:spcPts val="0"/>
              </a:spcAft>
              <a:buSzPts val="1400"/>
              <a:buChar char="●"/>
            </a:pPr>
            <a:r>
              <a:rPr lang="en"/>
              <a:t>Attempt to parallelize</a:t>
            </a:r>
            <a:endParaRPr/>
          </a:p>
          <a:p>
            <a:pPr indent="0" lvl="0" marL="0" rtl="0" algn="l">
              <a:spcBef>
                <a:spcPts val="0"/>
              </a:spcBef>
              <a:spcAft>
                <a:spcPts val="0"/>
              </a:spcAft>
              <a:buNone/>
            </a:pPr>
            <a:r>
              <a:rPr b="1" lang="en" sz="1800">
                <a:solidFill>
                  <a:srgbClr val="000000"/>
                </a:solidFill>
              </a:rPr>
              <a:t>NGLPy</a:t>
            </a:r>
            <a:endParaRPr/>
          </a:p>
          <a:p>
            <a:pPr indent="-311150" lvl="0" marL="457200" rtl="0" algn="l">
              <a:spcBef>
                <a:spcPts val="0"/>
              </a:spcBef>
              <a:spcAft>
                <a:spcPts val="0"/>
              </a:spcAft>
              <a:buSzPts val="1300"/>
              <a:buChar char="●"/>
            </a:pPr>
            <a:r>
              <a:rPr lang="en" sz="1300"/>
              <a:t>More KNN graph interfaces with NGLPy</a:t>
            </a:r>
            <a:endParaRPr sz="1300"/>
          </a:p>
          <a:p>
            <a:pPr indent="-311150" lvl="0" marL="457200" rtl="0" algn="l">
              <a:spcBef>
                <a:spcPts val="0"/>
              </a:spcBef>
              <a:spcAft>
                <a:spcPts val="0"/>
              </a:spcAft>
              <a:buSzPts val="1300"/>
              <a:buChar char="●"/>
            </a:pPr>
            <a:r>
              <a:rPr lang="en" sz="1300"/>
              <a:t>Test interface with HDTopology</a:t>
            </a:r>
            <a:endParaRPr sz="1300"/>
          </a:p>
        </p:txBody>
      </p:sp>
      <p:sp>
        <p:nvSpPr>
          <p:cNvPr id="626" name="Google Shape;626;p61"/>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10/12/18</a:t>
            </a:r>
            <a:endParaRPr b="1" sz="3600">
              <a:solidFill>
                <a:srgbClr val="000000"/>
              </a:solidFill>
            </a:endParaRPr>
          </a:p>
        </p:txBody>
      </p:sp>
      <p:cxnSp>
        <p:nvCxnSpPr>
          <p:cNvPr id="627" name="Google Shape;627;p61"/>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628" name="Google Shape;628;p61"/>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pic>
        <p:nvPicPr>
          <p:cNvPr id="629" name="Google Shape;629;p61"/>
          <p:cNvPicPr preferRelativeResize="0"/>
          <p:nvPr/>
        </p:nvPicPr>
        <p:blipFill>
          <a:blip r:embed="rId3">
            <a:alphaModFix/>
          </a:blip>
          <a:stretch>
            <a:fillRect/>
          </a:stretch>
        </p:blipFill>
        <p:spPr>
          <a:xfrm>
            <a:off x="7564264" y="3725051"/>
            <a:ext cx="1326861" cy="1434375"/>
          </a:xfrm>
          <a:prstGeom prst="rect">
            <a:avLst/>
          </a:prstGeom>
          <a:noFill/>
          <a:ln>
            <a:noFill/>
          </a:ln>
        </p:spPr>
      </p:pic>
      <p:pic>
        <p:nvPicPr>
          <p:cNvPr id="630" name="Google Shape;630;p61"/>
          <p:cNvPicPr preferRelativeResize="0"/>
          <p:nvPr/>
        </p:nvPicPr>
        <p:blipFill>
          <a:blip r:embed="rId4">
            <a:alphaModFix/>
          </a:blip>
          <a:stretch>
            <a:fillRect/>
          </a:stretch>
        </p:blipFill>
        <p:spPr>
          <a:xfrm>
            <a:off x="5006909" y="3711276"/>
            <a:ext cx="2321993" cy="1434374"/>
          </a:xfrm>
          <a:prstGeom prst="rect">
            <a:avLst/>
          </a:prstGeom>
          <a:noFill/>
          <a:ln>
            <a:noFill/>
          </a:ln>
        </p:spPr>
      </p:pic>
      <p:pic>
        <p:nvPicPr>
          <p:cNvPr id="631" name="Google Shape;631;p61"/>
          <p:cNvPicPr preferRelativeResize="0"/>
          <p:nvPr/>
        </p:nvPicPr>
        <p:blipFill>
          <a:blip r:embed="rId5">
            <a:alphaModFix/>
          </a:blip>
          <a:stretch>
            <a:fillRect/>
          </a:stretch>
        </p:blipFill>
        <p:spPr>
          <a:xfrm>
            <a:off x="3604625" y="2571750"/>
            <a:ext cx="870951" cy="838681"/>
          </a:xfrm>
          <a:prstGeom prst="rect">
            <a:avLst/>
          </a:prstGeom>
          <a:noFill/>
          <a:ln>
            <a:noFill/>
          </a:ln>
        </p:spPr>
      </p:pic>
      <p:pic>
        <p:nvPicPr>
          <p:cNvPr id="632" name="Google Shape;632;p61"/>
          <p:cNvPicPr preferRelativeResize="0"/>
          <p:nvPr/>
        </p:nvPicPr>
        <p:blipFill>
          <a:blip r:embed="rId6">
            <a:alphaModFix/>
          </a:blip>
          <a:stretch>
            <a:fillRect/>
          </a:stretch>
        </p:blipFill>
        <p:spPr>
          <a:xfrm>
            <a:off x="3604625" y="3421168"/>
            <a:ext cx="870951" cy="838681"/>
          </a:xfrm>
          <a:prstGeom prst="rect">
            <a:avLst/>
          </a:prstGeom>
          <a:noFill/>
          <a:ln>
            <a:noFill/>
          </a:ln>
        </p:spPr>
      </p:pic>
      <p:sp>
        <p:nvSpPr>
          <p:cNvPr id="633" name="Google Shape;633;p61"/>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634" name="Google Shape;634;p61"/>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8" name="Shape 638"/>
        <p:cNvGrpSpPr/>
        <p:nvPr/>
      </p:nvGrpSpPr>
      <p:grpSpPr>
        <a:xfrm>
          <a:off x="0" y="0"/>
          <a:ext cx="0" cy="0"/>
          <a:chOff x="0" y="0"/>
          <a:chExt cx="0" cy="0"/>
        </a:xfrm>
      </p:grpSpPr>
      <p:sp>
        <p:nvSpPr>
          <p:cNvPr id="639" name="Google Shape;639;p62"/>
          <p:cNvSpPr txBox="1"/>
          <p:nvPr>
            <p:ph idx="1" type="body"/>
          </p:nvPr>
        </p:nvSpPr>
        <p:spPr>
          <a:xfrm>
            <a:off x="0" y="834775"/>
            <a:ext cx="9144000" cy="4308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a:t>I want a fast </a:t>
            </a:r>
            <a:r>
              <a:rPr b="1" lang="en" sz="1800"/>
              <a:t>approximate nearest neighbor</a:t>
            </a:r>
            <a:r>
              <a:rPr lang="en" sz="1800"/>
              <a:t> (ANN) algorithm for building approximate topology in high dimensions:</a:t>
            </a:r>
            <a:endParaRPr sz="1800"/>
          </a:p>
          <a:p>
            <a:pPr indent="-342900" lvl="0" marL="457200" rtl="0" algn="l">
              <a:spcBef>
                <a:spcPts val="600"/>
              </a:spcBef>
              <a:spcAft>
                <a:spcPts val="0"/>
              </a:spcAft>
              <a:buSzPts val="1800"/>
              <a:buChar char="●"/>
            </a:pPr>
            <a:r>
              <a:rPr lang="en" sz="1800"/>
              <a:t>Found </a:t>
            </a:r>
            <a:r>
              <a:rPr lang="en" sz="1800" u="sng">
                <a:solidFill>
                  <a:schemeClr val="hlink"/>
                </a:solidFill>
                <a:hlinkClick r:id="rId3"/>
              </a:rPr>
              <a:t>library</a:t>
            </a:r>
            <a:r>
              <a:rPr lang="en" sz="1800"/>
              <a:t> to benchmark ANN algorithms</a:t>
            </a:r>
            <a:endParaRPr sz="1800"/>
          </a:p>
          <a:p>
            <a:pPr indent="-342900" lvl="1" marL="914400" rtl="0" algn="l">
              <a:spcBef>
                <a:spcPts val="0"/>
              </a:spcBef>
              <a:spcAft>
                <a:spcPts val="0"/>
              </a:spcAft>
              <a:buSzPts val="1800"/>
              <a:buChar char="○"/>
            </a:pPr>
            <a:r>
              <a:rPr lang="en" sz="1800"/>
              <a:t>Added </a:t>
            </a:r>
            <a:r>
              <a:rPr lang="en" sz="1800" u="sng">
                <a:solidFill>
                  <a:schemeClr val="hlink"/>
                </a:solidFill>
                <a:hlinkClick r:id="rId4"/>
              </a:rPr>
              <a:t>hdidx</a:t>
            </a:r>
            <a:r>
              <a:rPr lang="en" sz="1800"/>
              <a:t>, </a:t>
            </a:r>
            <a:r>
              <a:rPr lang="en" sz="1800" u="sng">
                <a:solidFill>
                  <a:schemeClr val="hlink"/>
                </a:solidFill>
                <a:hlinkClick r:id="rId5"/>
              </a:rPr>
              <a:t>faiss</a:t>
            </a:r>
            <a:r>
              <a:rPr lang="en" sz="1800"/>
              <a:t>, and </a:t>
            </a:r>
            <a:r>
              <a:rPr lang="en" sz="1800" u="sng">
                <a:solidFill>
                  <a:schemeClr val="hlink"/>
                </a:solidFill>
                <a:hlinkClick r:id="rId6"/>
              </a:rPr>
              <a:t>annoy</a:t>
            </a:r>
            <a:r>
              <a:rPr lang="en" sz="1800"/>
              <a:t> to this benchmark</a:t>
            </a:r>
            <a:endParaRPr sz="1800"/>
          </a:p>
          <a:p>
            <a:pPr indent="-342900" lvl="0" marL="457200" rtl="0" algn="l">
              <a:spcBef>
                <a:spcPts val="0"/>
              </a:spcBef>
              <a:spcAft>
                <a:spcPts val="0"/>
              </a:spcAft>
              <a:buSzPts val="1800"/>
              <a:buChar char="●"/>
            </a:pPr>
            <a:r>
              <a:rPr lang="en" sz="1800"/>
              <a:t>Found a </a:t>
            </a:r>
            <a:r>
              <a:rPr lang="en" sz="1800" u="sng">
                <a:solidFill>
                  <a:schemeClr val="hlink"/>
                </a:solidFill>
                <a:hlinkClick r:id="rId7"/>
              </a:rPr>
              <a:t>better library</a:t>
            </a:r>
            <a:r>
              <a:rPr lang="en" sz="1800"/>
              <a:t> to benchmark ANN algorithms</a:t>
            </a:r>
            <a:endParaRPr sz="1800"/>
          </a:p>
          <a:p>
            <a:pPr indent="-342900" lvl="1" marL="914400" rtl="0" algn="l">
              <a:spcBef>
                <a:spcPts val="0"/>
              </a:spcBef>
              <a:spcAft>
                <a:spcPts val="0"/>
              </a:spcAft>
              <a:buSzPts val="1800"/>
              <a:buChar char="○"/>
            </a:pPr>
            <a:r>
              <a:rPr lang="en" sz="1800"/>
              <a:t>Winner seems to be an algorithm called </a:t>
            </a:r>
            <a:r>
              <a:rPr lang="en" sz="1800" u="sng">
                <a:solidFill>
                  <a:schemeClr val="hlink"/>
                </a:solidFill>
                <a:hlinkClick r:id="rId8"/>
              </a:rPr>
              <a:t>Hierarchical Navigable Small World</a:t>
            </a:r>
            <a:endParaRPr sz="1800"/>
          </a:p>
          <a:p>
            <a:pPr indent="-342900" lvl="1" marL="914400" rtl="0" algn="l">
              <a:spcBef>
                <a:spcPts val="0"/>
              </a:spcBef>
              <a:spcAft>
                <a:spcPts val="0"/>
              </a:spcAft>
              <a:buSzPts val="1800"/>
              <a:buChar char="○"/>
            </a:pPr>
            <a:r>
              <a:rPr lang="en" sz="1800"/>
              <a:t>Fastest and most accurate implementation: </a:t>
            </a:r>
            <a:r>
              <a:rPr lang="en" sz="1800" u="sng">
                <a:solidFill>
                  <a:schemeClr val="hlink"/>
                </a:solidFill>
                <a:hlinkClick r:id="rId9"/>
              </a:rPr>
              <a:t>NMSlib</a:t>
            </a:r>
            <a:r>
              <a:rPr lang="en" sz="1800"/>
              <a:t> </a:t>
            </a:r>
            <a:endParaRPr sz="1800"/>
          </a:p>
          <a:p>
            <a:pPr indent="-342900" lvl="1" marL="914400" rtl="0" algn="l">
              <a:spcBef>
                <a:spcPts val="0"/>
              </a:spcBef>
              <a:spcAft>
                <a:spcPts val="0"/>
              </a:spcAft>
              <a:buSzPts val="1800"/>
              <a:buChar char="○"/>
            </a:pPr>
            <a:r>
              <a:rPr lang="en" sz="1800"/>
              <a:t>Benchmark was not representative of data we explore, so wrote some of my own samplers into the benchmark and testing them</a:t>
            </a:r>
            <a:endParaRPr sz="1800"/>
          </a:p>
          <a:p>
            <a:pPr indent="0" lvl="0" marL="0" rtl="0" algn="l">
              <a:spcBef>
                <a:spcPts val="600"/>
              </a:spcBef>
              <a:spcAft>
                <a:spcPts val="0"/>
              </a:spcAft>
              <a:buNone/>
            </a:pPr>
            <a:r>
              <a:rPr lang="en" sz="1800"/>
              <a:t>Met with Sean Smith Monday</a:t>
            </a:r>
            <a:endParaRPr sz="1800"/>
          </a:p>
          <a:p>
            <a:pPr indent="-342900" lvl="0" marL="457200" rtl="0" algn="l">
              <a:spcBef>
                <a:spcPts val="600"/>
              </a:spcBef>
              <a:spcAft>
                <a:spcPts val="0"/>
              </a:spcAft>
              <a:buSzPts val="1800"/>
              <a:buChar char="●"/>
            </a:pPr>
            <a:r>
              <a:rPr lang="en" sz="1800"/>
              <a:t>Sean is out for this and much of next week</a:t>
            </a:r>
            <a:endParaRPr sz="1800"/>
          </a:p>
          <a:p>
            <a:pPr indent="-342900" lvl="0" marL="457200" rtl="0" algn="l">
              <a:spcBef>
                <a:spcPts val="0"/>
              </a:spcBef>
              <a:spcAft>
                <a:spcPts val="0"/>
              </a:spcAft>
              <a:buSzPts val="1800"/>
              <a:buChar char="●"/>
            </a:pPr>
            <a:r>
              <a:rPr lang="en" sz="1800"/>
              <a:t>Exploring using </a:t>
            </a:r>
            <a:r>
              <a:rPr lang="en" sz="1800" u="sng">
                <a:solidFill>
                  <a:schemeClr val="hlink"/>
                </a:solidFill>
                <a:hlinkClick r:id="rId10"/>
              </a:rPr>
              <a:t>plot.ly’s dash</a:t>
            </a:r>
            <a:r>
              <a:rPr lang="en" sz="1800"/>
              <a:t> for prototyping something he can use quickly so we can get on to more interesting visualizations</a:t>
            </a:r>
            <a:endParaRPr sz="1800"/>
          </a:p>
          <a:p>
            <a:pPr indent="0" lvl="0" marL="0" rtl="0" algn="l">
              <a:spcBef>
                <a:spcPts val="600"/>
              </a:spcBef>
              <a:spcAft>
                <a:spcPts val="0"/>
              </a:spcAft>
              <a:buNone/>
            </a:pPr>
            <a:r>
              <a:t/>
            </a:r>
            <a:endParaRPr sz="1800"/>
          </a:p>
        </p:txBody>
      </p:sp>
      <p:sp>
        <p:nvSpPr>
          <p:cNvPr id="640" name="Google Shape;640;p62"/>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7/27/18</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63"/>
          <p:cNvSpPr txBox="1"/>
          <p:nvPr>
            <p:ph idx="1" type="body"/>
          </p:nvPr>
        </p:nvSpPr>
        <p:spPr>
          <a:xfrm>
            <a:off x="0" y="834775"/>
            <a:ext cx="9144000" cy="43086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Meeting with Sean Smith (CHE), Phil Smith (CHE), Yarden, and Valerio on visualizing high-dimensional simulation data from PSAAP project</a:t>
            </a:r>
            <a:endParaRPr sz="1800"/>
          </a:p>
          <a:p>
            <a:pPr indent="0" lvl="0" marL="13716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Got some data from Sean yesterday going to try to do a quick prototype of PCP to understand what he is wanting to do with this data</a:t>
            </a:r>
            <a:endParaRPr sz="1800"/>
          </a:p>
          <a:p>
            <a:pPr indent="0" lvl="0" marL="13716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Several discussions with Yarden to discuss forward direction of Regulus</a:t>
            </a:r>
            <a:endParaRPr sz="1800"/>
          </a:p>
          <a:p>
            <a:pPr indent="0" lvl="0" marL="137160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Worked on trying to write pip installable python package for cuda version of ngl</a:t>
            </a:r>
            <a:endParaRPr sz="1800"/>
          </a:p>
          <a:p>
            <a:pPr indent="-342900" lvl="0" marL="1371600" rtl="0" algn="l">
              <a:spcBef>
                <a:spcPts val="0"/>
              </a:spcBef>
              <a:spcAft>
                <a:spcPts val="0"/>
              </a:spcAft>
              <a:buSzPts val="1800"/>
              <a:buChar char="●"/>
            </a:pPr>
            <a:r>
              <a:rPr lang="en" sz="1800"/>
              <a:t>not quite ready yet</a:t>
            </a:r>
            <a:endParaRPr sz="1800"/>
          </a:p>
          <a:p>
            <a:pPr indent="0" lvl="0" marL="1371600" rtl="0" algn="l">
              <a:spcBef>
                <a:spcPts val="600"/>
              </a:spcBef>
              <a:spcAft>
                <a:spcPts val="0"/>
              </a:spcAft>
              <a:buNone/>
            </a:pPr>
            <a:r>
              <a:t/>
            </a:r>
            <a:endParaRPr sz="1800"/>
          </a:p>
          <a:p>
            <a:pPr indent="0" lvl="0" marL="0" rtl="0" algn="l">
              <a:spcBef>
                <a:spcPts val="600"/>
              </a:spcBef>
              <a:spcAft>
                <a:spcPts val="0"/>
              </a:spcAft>
              <a:buNone/>
            </a:pPr>
            <a:r>
              <a:t/>
            </a:r>
            <a:endParaRPr sz="1800"/>
          </a:p>
        </p:txBody>
      </p:sp>
      <p:sp>
        <p:nvSpPr>
          <p:cNvPr id="646" name="Google Shape;646;p63"/>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7/20/18</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0" name="Shape 650"/>
        <p:cNvGrpSpPr/>
        <p:nvPr/>
      </p:nvGrpSpPr>
      <p:grpSpPr>
        <a:xfrm>
          <a:off x="0" y="0"/>
          <a:ext cx="0" cy="0"/>
          <a:chOff x="0" y="0"/>
          <a:chExt cx="0" cy="0"/>
        </a:xfrm>
      </p:grpSpPr>
      <p:sp>
        <p:nvSpPr>
          <p:cNvPr id="651" name="Google Shape;651;p64"/>
          <p:cNvSpPr txBox="1"/>
          <p:nvPr>
            <p:ph idx="1" type="body"/>
          </p:nvPr>
        </p:nvSpPr>
        <p:spPr>
          <a:xfrm>
            <a:off x="0" y="834775"/>
            <a:ext cx="9144000" cy="43086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Met </a:t>
            </a:r>
            <a:r>
              <a:rPr lang="en" u="sng">
                <a:solidFill>
                  <a:schemeClr val="hlink"/>
                </a:solidFill>
                <a:hlinkClick r:id="rId3"/>
              </a:rPr>
              <a:t>Sean Smith</a:t>
            </a:r>
            <a:r>
              <a:rPr lang="en"/>
              <a:t> from CHE Department:</a:t>
            </a:r>
            <a:endParaRPr/>
          </a:p>
          <a:p>
            <a:pPr indent="-419100" lvl="0" marL="914400" rtl="0" algn="l">
              <a:spcBef>
                <a:spcPts val="0"/>
              </a:spcBef>
              <a:spcAft>
                <a:spcPts val="0"/>
              </a:spcAft>
              <a:buSzPts val="3000"/>
              <a:buChar char="●"/>
            </a:pPr>
            <a:r>
              <a:rPr lang="en"/>
              <a:t>Simulation:</a:t>
            </a:r>
            <a:endParaRPr/>
          </a:p>
          <a:p>
            <a:pPr indent="-342900" lvl="1" marL="1371600" rtl="0" algn="l">
              <a:spcBef>
                <a:spcPts val="0"/>
              </a:spcBef>
              <a:spcAft>
                <a:spcPts val="0"/>
              </a:spcAft>
              <a:buSzPts val="1800"/>
              <a:buChar char="○"/>
            </a:pPr>
            <a:r>
              <a:rPr lang="en" sz="1800"/>
              <a:t>10-20 inputs, up to 200 responses</a:t>
            </a:r>
            <a:endParaRPr sz="1800"/>
          </a:p>
          <a:p>
            <a:pPr indent="-342900" lvl="1" marL="1371600" rtl="0" algn="l">
              <a:spcBef>
                <a:spcPts val="0"/>
              </a:spcBef>
              <a:spcAft>
                <a:spcPts val="0"/>
              </a:spcAft>
              <a:buSzPts val="1800"/>
              <a:buChar char="○"/>
            </a:pPr>
            <a:r>
              <a:rPr lang="en" sz="1800"/>
              <a:t>Very sparse data: 20 simulations used to build surrogate (~$20K per sim.)</a:t>
            </a:r>
            <a:endParaRPr sz="1800"/>
          </a:p>
          <a:p>
            <a:pPr indent="-342900" lvl="1" marL="1371600" rtl="0" algn="l">
              <a:spcBef>
                <a:spcPts val="0"/>
              </a:spcBef>
              <a:spcAft>
                <a:spcPts val="0"/>
              </a:spcAft>
              <a:buSzPts val="1800"/>
              <a:buChar char="○"/>
            </a:pPr>
            <a:r>
              <a:rPr lang="en" sz="1800"/>
              <a:t>Inverse problem</a:t>
            </a:r>
            <a:endParaRPr sz="1800"/>
          </a:p>
          <a:p>
            <a:pPr indent="-342900" lvl="1" marL="1371600" rtl="0" algn="l">
              <a:spcBef>
                <a:spcPts val="0"/>
              </a:spcBef>
              <a:spcAft>
                <a:spcPts val="0"/>
              </a:spcAft>
              <a:buSzPts val="1800"/>
              <a:buChar char="○"/>
            </a:pPr>
            <a:r>
              <a:rPr lang="en" sz="1800"/>
              <a:t>Current research:</a:t>
            </a:r>
            <a:endParaRPr sz="1800"/>
          </a:p>
          <a:p>
            <a:pPr indent="-342900" lvl="0" marL="1828800" rtl="0" algn="l">
              <a:spcBef>
                <a:spcPts val="0"/>
              </a:spcBef>
              <a:spcAft>
                <a:spcPts val="0"/>
              </a:spcAft>
              <a:buSzPts val="1800"/>
              <a:buAutoNum type="arabicPeriod"/>
            </a:pPr>
            <a:r>
              <a:rPr lang="en" sz="1800"/>
              <a:t>Generating and evaluating surrogate with sparse data</a:t>
            </a:r>
            <a:endParaRPr sz="1800"/>
          </a:p>
          <a:p>
            <a:pPr indent="-342900" lvl="0" marL="1828800" rtl="0" algn="l">
              <a:spcBef>
                <a:spcPts val="0"/>
              </a:spcBef>
              <a:spcAft>
                <a:spcPts val="0"/>
              </a:spcAft>
              <a:buSzPts val="1800"/>
              <a:buAutoNum type="arabicPeriod"/>
            </a:pPr>
            <a:r>
              <a:rPr lang="en" sz="1800"/>
              <a:t>Would like to perform MCMC, but does not believe they can do it correctly, so they are looking for a </a:t>
            </a:r>
            <a:r>
              <a:rPr b="1" lang="en" sz="1800"/>
              <a:t>conformal mapping</a:t>
            </a:r>
            <a:r>
              <a:rPr lang="en" sz="1800"/>
              <a:t> of the input space in order to generate a transformed input space that is joint normal - </a:t>
            </a:r>
            <a:r>
              <a:rPr b="1" lang="en" sz="1800"/>
              <a:t>does anyone know about </a:t>
            </a:r>
            <a:r>
              <a:rPr b="1" lang="en" sz="1800" u="sng">
                <a:solidFill>
                  <a:schemeClr val="hlink"/>
                </a:solidFill>
                <a:hlinkClick r:id="rId4"/>
              </a:rPr>
              <a:t>Liouville’s theorem</a:t>
            </a:r>
            <a:r>
              <a:rPr b="1" lang="en" sz="1800"/>
              <a:t>?</a:t>
            </a:r>
            <a:endParaRPr b="1" sz="1800"/>
          </a:p>
          <a:p>
            <a:pPr indent="-342900" lvl="0" marL="914400" rtl="0" algn="l">
              <a:spcBef>
                <a:spcPts val="0"/>
              </a:spcBef>
              <a:spcAft>
                <a:spcPts val="0"/>
              </a:spcAft>
              <a:buSzPts val="1800"/>
              <a:buChar char="●"/>
            </a:pPr>
            <a:r>
              <a:rPr lang="en" sz="1800"/>
              <a:t>Currently, employing parallel coordinates and box-whisker plots to visualize</a:t>
            </a:r>
            <a:endParaRPr sz="1800"/>
          </a:p>
          <a:p>
            <a:pPr indent="-342900" lvl="0" marL="914400" rtl="0" algn="l">
              <a:spcBef>
                <a:spcPts val="0"/>
              </a:spcBef>
              <a:spcAft>
                <a:spcPts val="0"/>
              </a:spcAft>
              <a:buSzPts val="1800"/>
              <a:buChar char="●"/>
            </a:pPr>
            <a:r>
              <a:rPr lang="en" sz="1800"/>
              <a:t>I have plots (see next slide)</a:t>
            </a:r>
            <a:endParaRPr sz="1800"/>
          </a:p>
        </p:txBody>
      </p:sp>
      <p:sp>
        <p:nvSpPr>
          <p:cNvPr id="652" name="Google Shape;652;p64"/>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7/13/18</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6" name="Shape 656"/>
        <p:cNvGrpSpPr/>
        <p:nvPr/>
      </p:nvGrpSpPr>
      <p:grpSpPr>
        <a:xfrm>
          <a:off x="0" y="0"/>
          <a:ext cx="0" cy="0"/>
          <a:chOff x="0" y="0"/>
          <a:chExt cx="0" cy="0"/>
        </a:xfrm>
      </p:grpSpPr>
      <p:sp>
        <p:nvSpPr>
          <p:cNvPr id="657" name="Google Shape;657;p6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7/6/18</a:t>
            </a:r>
            <a:endParaRPr/>
          </a:p>
        </p:txBody>
      </p:sp>
      <p:sp>
        <p:nvSpPr>
          <p:cNvPr id="658" name="Google Shape;658;p6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419100" lvl="0" marL="457200" rtl="0" algn="l">
              <a:spcBef>
                <a:spcPts val="600"/>
              </a:spcBef>
              <a:spcAft>
                <a:spcPts val="0"/>
              </a:spcAft>
              <a:buSzPts val="3000"/>
              <a:buChar char="●"/>
            </a:pPr>
            <a:r>
              <a:rPr lang="en"/>
              <a:t>Visiting family, slow week</a:t>
            </a:r>
            <a:endParaRPr/>
          </a:p>
          <a:p>
            <a:pPr indent="0" lvl="0" marL="0" rtl="0" algn="l">
              <a:spcBef>
                <a:spcPts val="600"/>
              </a:spcBef>
              <a:spcAft>
                <a:spcPts val="0"/>
              </a:spcAft>
              <a:buNone/>
            </a:pPr>
            <a:r>
              <a:t/>
            </a:r>
            <a:endParaRPr/>
          </a:p>
          <a:p>
            <a:pPr indent="-419100" lvl="0" marL="457200" rtl="0" algn="l">
              <a:spcBef>
                <a:spcPts val="600"/>
              </a:spcBef>
              <a:spcAft>
                <a:spcPts val="0"/>
              </a:spcAft>
              <a:buSzPts val="3000"/>
              <a:buChar char="●"/>
            </a:pPr>
            <a:r>
              <a:rPr lang="en"/>
              <a:t>Catching up on reading about sampling high-dimensional spaces</a:t>
            </a:r>
            <a:endParaRPr/>
          </a:p>
          <a:p>
            <a:pPr indent="-381000" lvl="1" marL="914400" rtl="0" algn="l">
              <a:spcBef>
                <a:spcPts val="0"/>
              </a:spcBef>
              <a:spcAft>
                <a:spcPts val="0"/>
              </a:spcAft>
              <a:buSzPts val="2400"/>
              <a:buChar char="○"/>
            </a:pPr>
            <a:r>
              <a:rPr lang="en"/>
              <a:t>Thanks Duong and Sam for pointers</a:t>
            </a:r>
            <a:endParaRPr/>
          </a:p>
          <a:p>
            <a:pPr indent="-419100" lvl="0" marL="457200" rtl="0" algn="l">
              <a:spcBef>
                <a:spcPts val="0"/>
              </a:spcBef>
              <a:spcAft>
                <a:spcPts val="0"/>
              </a:spcAft>
              <a:buSzPts val="3000"/>
              <a:buChar char="●"/>
            </a:pPr>
            <a:r>
              <a:rPr lang="en"/>
              <a:t>Setting up demos of high-dimensional visualization for </a:t>
            </a:r>
            <a:r>
              <a:rPr lang="en" u="sng">
                <a:solidFill>
                  <a:schemeClr val="hlink"/>
                </a:solidFill>
                <a:hlinkClick r:id="rId3"/>
              </a:rPr>
              <a:t>Sean Smith</a:t>
            </a:r>
            <a:r>
              <a:rPr lang="en"/>
              <a:t> in Chemical Engineering next week</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 name="Shape 147"/>
        <p:cNvGrpSpPr/>
        <p:nvPr/>
      </p:nvGrpSpPr>
      <p:grpSpPr>
        <a:xfrm>
          <a:off x="0" y="0"/>
          <a:ext cx="0" cy="0"/>
          <a:chOff x="0" y="0"/>
          <a:chExt cx="0" cy="0"/>
        </a:xfrm>
      </p:grpSpPr>
      <p:sp>
        <p:nvSpPr>
          <p:cNvPr id="148" name="Google Shape;148;p30"/>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Topo+ML</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Rudimentary analysis with foam data</a:t>
            </a:r>
            <a:endParaRPr>
              <a:solidFill>
                <a:schemeClr val="dk1"/>
              </a:solidFill>
            </a:endParaRPr>
          </a:p>
          <a:p>
            <a:pPr indent="0" lvl="0" marL="0" rtl="0" algn="l">
              <a:spcBef>
                <a:spcPts val="0"/>
              </a:spcBef>
              <a:spcAft>
                <a:spcPts val="0"/>
              </a:spcAft>
              <a:buNone/>
            </a:pPr>
            <a:r>
              <a:rPr b="1" lang="en" sz="1800">
                <a:solidFill>
                  <a:schemeClr val="dk1"/>
                </a:solidFill>
              </a:rPr>
              <a:t>Uncertain Topology</a:t>
            </a:r>
            <a:endParaRPr b="1" sz="1800">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FlatPy - Function Library for analysis and test in python</a:t>
            </a:r>
            <a:endParaRPr>
              <a:solidFill>
                <a:schemeClr val="dk1"/>
              </a:solidFill>
            </a:endParaRPr>
          </a:p>
          <a:p>
            <a:pPr indent="-317500" lvl="1" marL="914400" marR="0" rtl="0" algn="l">
              <a:lnSpc>
                <a:spcPct val="100000"/>
              </a:lnSpc>
              <a:spcBef>
                <a:spcPts val="0"/>
              </a:spcBef>
              <a:spcAft>
                <a:spcPts val="0"/>
              </a:spcAft>
              <a:buClr>
                <a:schemeClr val="dk1"/>
              </a:buClr>
              <a:buSzPts val="1400"/>
              <a:buChar char="○"/>
            </a:pPr>
            <a:r>
              <a:rPr lang="en">
                <a:solidFill>
                  <a:schemeClr val="dk1"/>
                </a:solidFill>
              </a:rPr>
              <a:t>A condensed collection of optimization functions used over several projects finally put into one place</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Generating lots of data</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Looking at nonparametric noise</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Using intensity-based image segmentation to autotune clusters from survival count plots</a:t>
            </a:r>
            <a:endParaRPr>
              <a:solidFill>
                <a:schemeClr val="dk1"/>
              </a:solidFill>
            </a:endParaRPr>
          </a:p>
          <a:p>
            <a:pPr indent="0" lvl="0" marL="0" rtl="0" algn="l">
              <a:spcBef>
                <a:spcPts val="0"/>
              </a:spcBef>
              <a:spcAft>
                <a:spcPts val="0"/>
              </a:spcAft>
              <a:buNone/>
            </a:pPr>
            <a:r>
              <a:rPr b="1" lang="en" sz="1800">
                <a:solidFill>
                  <a:schemeClr val="dk1"/>
                </a:solidFill>
              </a:rPr>
              <a:t>Empty Region Graphs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Paper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Related works: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k-NN and ε-graphs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ERGs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Cone-based graphs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Technical Background</a:t>
            </a:r>
            <a:endParaRPr>
              <a:solidFill>
                <a:schemeClr val="dk1"/>
              </a:solidFill>
            </a:endParaRPr>
          </a:p>
        </p:txBody>
      </p:sp>
      <p:sp>
        <p:nvSpPr>
          <p:cNvPr id="149" name="Google Shape;149;p30"/>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t>Topo+ML</a:t>
            </a:r>
            <a:endParaRPr b="1" sz="1800">
              <a:solidFill>
                <a:srgbClr val="000000"/>
              </a:solidFill>
            </a:endParaRPr>
          </a:p>
          <a:p>
            <a:pPr indent="-311150" lvl="0" marL="457200" rtl="0" algn="l">
              <a:spcBef>
                <a:spcPts val="0"/>
              </a:spcBef>
              <a:spcAft>
                <a:spcPts val="0"/>
              </a:spcAft>
              <a:buSzPts val="1300"/>
              <a:buChar char="●"/>
            </a:pPr>
            <a:r>
              <a:rPr lang="en"/>
              <a:t>Waiting on results from Jay</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sz="1800">
                <a:solidFill>
                  <a:schemeClr val="dk1"/>
                </a:solidFill>
              </a:rPr>
              <a:t>Uncertain Topology</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Running more experiments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rgbClr val="000000"/>
              </a:buClr>
              <a:buSzPts val="1100"/>
              <a:buFont typeface="Arial"/>
              <a:buNone/>
            </a:pPr>
            <a:r>
              <a:rPr b="1" lang="en" sz="1800">
                <a:solidFill>
                  <a:schemeClr val="dk1"/>
                </a:solidFill>
              </a:rPr>
              <a:t>Empty Region Graphs</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Probabilistic Yao Graphs</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Performance results</a:t>
            </a:r>
            <a:endParaRPr>
              <a:solidFill>
                <a:schemeClr val="dk1"/>
              </a:solidFill>
            </a:endParaRPr>
          </a:p>
        </p:txBody>
      </p:sp>
      <p:sp>
        <p:nvSpPr>
          <p:cNvPr id="150" name="Google Shape;150;p30"/>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3/8/19</a:t>
            </a:r>
            <a:endParaRPr b="1" sz="3600">
              <a:solidFill>
                <a:srgbClr val="000000"/>
              </a:solidFill>
            </a:endParaRPr>
          </a:p>
        </p:txBody>
      </p:sp>
      <p:cxnSp>
        <p:nvCxnSpPr>
          <p:cNvPr id="151" name="Google Shape;151;p30"/>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152" name="Google Shape;152;p30"/>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153" name="Google Shape;153;p30"/>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154" name="Google Shape;154;p30"/>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pic>
        <p:nvPicPr>
          <p:cNvPr id="155" name="Google Shape;155;p30"/>
          <p:cNvPicPr preferRelativeResize="0"/>
          <p:nvPr/>
        </p:nvPicPr>
        <p:blipFill>
          <a:blip r:embed="rId3">
            <a:alphaModFix/>
          </a:blip>
          <a:stretch>
            <a:fillRect/>
          </a:stretch>
        </p:blipFill>
        <p:spPr>
          <a:xfrm>
            <a:off x="7928799" y="3638729"/>
            <a:ext cx="1128559" cy="752369"/>
          </a:xfrm>
          <a:prstGeom prst="rect">
            <a:avLst/>
          </a:prstGeom>
          <a:noFill/>
          <a:ln>
            <a:noFill/>
          </a:ln>
        </p:spPr>
      </p:pic>
      <p:pic>
        <p:nvPicPr>
          <p:cNvPr id="156" name="Google Shape;156;p30"/>
          <p:cNvPicPr preferRelativeResize="0"/>
          <p:nvPr/>
        </p:nvPicPr>
        <p:blipFill>
          <a:blip r:embed="rId4">
            <a:alphaModFix/>
          </a:blip>
          <a:stretch>
            <a:fillRect/>
          </a:stretch>
        </p:blipFill>
        <p:spPr>
          <a:xfrm>
            <a:off x="6800231" y="3638726"/>
            <a:ext cx="1128559" cy="752369"/>
          </a:xfrm>
          <a:prstGeom prst="rect">
            <a:avLst/>
          </a:prstGeom>
          <a:noFill/>
          <a:ln>
            <a:noFill/>
          </a:ln>
        </p:spPr>
      </p:pic>
      <p:pic>
        <p:nvPicPr>
          <p:cNvPr id="157" name="Google Shape;157;p30"/>
          <p:cNvPicPr preferRelativeResize="0"/>
          <p:nvPr/>
        </p:nvPicPr>
        <p:blipFill>
          <a:blip r:embed="rId5">
            <a:alphaModFix/>
          </a:blip>
          <a:stretch>
            <a:fillRect/>
          </a:stretch>
        </p:blipFill>
        <p:spPr>
          <a:xfrm>
            <a:off x="7928798" y="2892711"/>
            <a:ext cx="1128559" cy="752369"/>
          </a:xfrm>
          <a:prstGeom prst="rect">
            <a:avLst/>
          </a:prstGeom>
          <a:noFill/>
          <a:ln>
            <a:noFill/>
          </a:ln>
        </p:spPr>
      </p:pic>
      <p:pic>
        <p:nvPicPr>
          <p:cNvPr id="158" name="Google Shape;158;p30"/>
          <p:cNvPicPr preferRelativeResize="0"/>
          <p:nvPr/>
        </p:nvPicPr>
        <p:blipFill>
          <a:blip r:embed="rId6">
            <a:alphaModFix/>
          </a:blip>
          <a:stretch>
            <a:fillRect/>
          </a:stretch>
        </p:blipFill>
        <p:spPr>
          <a:xfrm>
            <a:off x="6800239" y="2886360"/>
            <a:ext cx="1128559" cy="752369"/>
          </a:xfrm>
          <a:prstGeom prst="rect">
            <a:avLst/>
          </a:prstGeom>
          <a:noFill/>
          <a:ln>
            <a:noFill/>
          </a:ln>
        </p:spPr>
      </p:pic>
      <p:pic>
        <p:nvPicPr>
          <p:cNvPr id="159" name="Google Shape;159;p30"/>
          <p:cNvPicPr preferRelativeResize="0"/>
          <p:nvPr/>
        </p:nvPicPr>
        <p:blipFill>
          <a:blip r:embed="rId7">
            <a:alphaModFix/>
          </a:blip>
          <a:stretch>
            <a:fillRect/>
          </a:stretch>
        </p:blipFill>
        <p:spPr>
          <a:xfrm>
            <a:off x="5772002" y="4391084"/>
            <a:ext cx="1128559" cy="752369"/>
          </a:xfrm>
          <a:prstGeom prst="rect">
            <a:avLst/>
          </a:prstGeom>
          <a:noFill/>
          <a:ln>
            <a:noFill/>
          </a:ln>
        </p:spPr>
      </p:pic>
      <p:pic>
        <p:nvPicPr>
          <p:cNvPr id="160" name="Google Shape;160;p30"/>
          <p:cNvPicPr preferRelativeResize="0"/>
          <p:nvPr/>
        </p:nvPicPr>
        <p:blipFill>
          <a:blip r:embed="rId8">
            <a:alphaModFix/>
          </a:blip>
          <a:stretch>
            <a:fillRect/>
          </a:stretch>
        </p:blipFill>
        <p:spPr>
          <a:xfrm>
            <a:off x="4643438" y="4391093"/>
            <a:ext cx="1128559" cy="752369"/>
          </a:xfrm>
          <a:prstGeom prst="rect">
            <a:avLst/>
          </a:prstGeom>
          <a:noFill/>
          <a:ln>
            <a:noFill/>
          </a:ln>
        </p:spPr>
      </p:pic>
      <p:pic>
        <p:nvPicPr>
          <p:cNvPr id="161" name="Google Shape;161;p30"/>
          <p:cNvPicPr preferRelativeResize="0"/>
          <p:nvPr/>
        </p:nvPicPr>
        <p:blipFill>
          <a:blip r:embed="rId9">
            <a:alphaModFix/>
          </a:blip>
          <a:stretch>
            <a:fillRect/>
          </a:stretch>
        </p:blipFill>
        <p:spPr>
          <a:xfrm>
            <a:off x="5772005" y="2886350"/>
            <a:ext cx="1128559" cy="752369"/>
          </a:xfrm>
          <a:prstGeom prst="rect">
            <a:avLst/>
          </a:prstGeom>
          <a:noFill/>
          <a:ln>
            <a:noFill/>
          </a:ln>
        </p:spPr>
      </p:pic>
      <p:pic>
        <p:nvPicPr>
          <p:cNvPr id="162" name="Google Shape;162;p30"/>
          <p:cNvPicPr preferRelativeResize="0"/>
          <p:nvPr/>
        </p:nvPicPr>
        <p:blipFill>
          <a:blip r:embed="rId10">
            <a:alphaModFix/>
          </a:blip>
          <a:stretch>
            <a:fillRect/>
          </a:stretch>
        </p:blipFill>
        <p:spPr>
          <a:xfrm>
            <a:off x="4643441" y="2886355"/>
            <a:ext cx="1128559" cy="752369"/>
          </a:xfrm>
          <a:prstGeom prst="rect">
            <a:avLst/>
          </a:prstGeom>
          <a:noFill/>
          <a:ln>
            <a:noFill/>
          </a:ln>
        </p:spPr>
      </p:pic>
      <p:pic>
        <p:nvPicPr>
          <p:cNvPr id="163" name="Google Shape;163;p30"/>
          <p:cNvPicPr preferRelativeResize="0"/>
          <p:nvPr/>
        </p:nvPicPr>
        <p:blipFill>
          <a:blip r:embed="rId11">
            <a:alphaModFix/>
          </a:blip>
          <a:stretch>
            <a:fillRect/>
          </a:stretch>
        </p:blipFill>
        <p:spPr>
          <a:xfrm>
            <a:off x="5772002" y="3638725"/>
            <a:ext cx="1128559" cy="752369"/>
          </a:xfrm>
          <a:prstGeom prst="rect">
            <a:avLst/>
          </a:prstGeom>
          <a:noFill/>
          <a:ln>
            <a:noFill/>
          </a:ln>
        </p:spPr>
      </p:pic>
      <p:pic>
        <p:nvPicPr>
          <p:cNvPr id="164" name="Google Shape;164;p30"/>
          <p:cNvPicPr preferRelativeResize="0"/>
          <p:nvPr/>
        </p:nvPicPr>
        <p:blipFill>
          <a:blip r:embed="rId12">
            <a:alphaModFix/>
          </a:blip>
          <a:stretch>
            <a:fillRect/>
          </a:stretch>
        </p:blipFill>
        <p:spPr>
          <a:xfrm>
            <a:off x="4643440" y="3638719"/>
            <a:ext cx="1128559" cy="752369"/>
          </a:xfrm>
          <a:prstGeom prst="rect">
            <a:avLst/>
          </a:prstGeom>
          <a:noFill/>
          <a:ln>
            <a:noFill/>
          </a:ln>
        </p:spPr>
      </p:pic>
      <p:pic>
        <p:nvPicPr>
          <p:cNvPr id="165" name="Google Shape;165;p30"/>
          <p:cNvPicPr preferRelativeResize="0"/>
          <p:nvPr/>
        </p:nvPicPr>
        <p:blipFill>
          <a:blip r:embed="rId13">
            <a:alphaModFix/>
          </a:blip>
          <a:stretch>
            <a:fillRect/>
          </a:stretch>
        </p:blipFill>
        <p:spPr>
          <a:xfrm>
            <a:off x="7928809" y="4391094"/>
            <a:ext cx="1128554" cy="752368"/>
          </a:xfrm>
          <a:prstGeom prst="rect">
            <a:avLst/>
          </a:prstGeom>
          <a:noFill/>
          <a:ln>
            <a:noFill/>
          </a:ln>
        </p:spPr>
      </p:pic>
      <p:pic>
        <p:nvPicPr>
          <p:cNvPr id="166" name="Google Shape;166;p30"/>
          <p:cNvPicPr preferRelativeResize="0"/>
          <p:nvPr/>
        </p:nvPicPr>
        <p:blipFill>
          <a:blip r:embed="rId14">
            <a:alphaModFix/>
          </a:blip>
          <a:stretch>
            <a:fillRect/>
          </a:stretch>
        </p:blipFill>
        <p:spPr>
          <a:xfrm>
            <a:off x="6800236" y="4391094"/>
            <a:ext cx="1128573" cy="752381"/>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66"/>
          <p:cNvSpPr txBox="1"/>
          <p:nvPr>
            <p:ph type="title"/>
          </p:nvPr>
        </p:nvSpPr>
        <p:spPr>
          <a:xfrm>
            <a:off x="0" y="0"/>
            <a:ext cx="8686800" cy="724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6/29/18</a:t>
            </a:r>
            <a:endParaRPr/>
          </a:p>
        </p:txBody>
      </p:sp>
      <p:sp>
        <p:nvSpPr>
          <p:cNvPr id="664" name="Google Shape;664;p66"/>
          <p:cNvSpPr txBox="1"/>
          <p:nvPr>
            <p:ph idx="1" type="body"/>
          </p:nvPr>
        </p:nvSpPr>
        <p:spPr>
          <a:xfrm>
            <a:off x="0" y="536550"/>
            <a:ext cx="4163100" cy="4606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NGL performance tests</a:t>
            </a:r>
            <a:endParaRPr sz="1800"/>
          </a:p>
          <a:p>
            <a:pPr indent="-342900" lvl="0" marL="457200" rtl="0" algn="l">
              <a:spcBef>
                <a:spcPts val="0"/>
              </a:spcBef>
              <a:spcAft>
                <a:spcPts val="0"/>
              </a:spcAft>
              <a:buSzPts val="1800"/>
              <a:buChar char="●"/>
            </a:pPr>
            <a:r>
              <a:rPr lang="en" sz="1800"/>
              <a:t>Preliminary testing different KNN implementations:</a:t>
            </a:r>
            <a:endParaRPr sz="1800"/>
          </a:p>
          <a:p>
            <a:pPr indent="-317500" lvl="1" marL="914400" rtl="0" algn="l">
              <a:spcBef>
                <a:spcPts val="0"/>
              </a:spcBef>
              <a:spcAft>
                <a:spcPts val="0"/>
              </a:spcAft>
              <a:buSzPts val="1400"/>
              <a:buChar char="○"/>
            </a:pPr>
            <a:r>
              <a:rPr lang="en" sz="1400" u="sng">
                <a:solidFill>
                  <a:schemeClr val="hlink"/>
                </a:solidFill>
                <a:hlinkClick r:id="rId3"/>
              </a:rPr>
              <a:t>ANN</a:t>
            </a:r>
            <a:endParaRPr sz="1400"/>
          </a:p>
          <a:p>
            <a:pPr indent="-317500" lvl="1" marL="914400" rtl="0" algn="l">
              <a:spcBef>
                <a:spcPts val="0"/>
              </a:spcBef>
              <a:spcAft>
                <a:spcPts val="0"/>
              </a:spcAft>
              <a:buSzPts val="1400"/>
              <a:buChar char="○"/>
            </a:pPr>
            <a:r>
              <a:rPr lang="en" sz="1400" u="sng">
                <a:solidFill>
                  <a:schemeClr val="hlink"/>
                </a:solidFill>
                <a:hlinkClick r:id="rId4"/>
              </a:rPr>
              <a:t>SK-Learn</a:t>
            </a:r>
            <a:endParaRPr sz="1400"/>
          </a:p>
          <a:p>
            <a:pPr indent="-317500" lvl="1" marL="914400" rtl="0" algn="l">
              <a:spcBef>
                <a:spcPts val="0"/>
              </a:spcBef>
              <a:spcAft>
                <a:spcPts val="0"/>
              </a:spcAft>
              <a:buSzPts val="1400"/>
              <a:buChar char="○"/>
            </a:pPr>
            <a:r>
              <a:rPr lang="en" sz="1400" u="sng">
                <a:solidFill>
                  <a:schemeClr val="hlink"/>
                </a:solidFill>
                <a:hlinkClick r:id="rId5"/>
              </a:rPr>
              <a:t>FLANN</a:t>
            </a:r>
            <a:endParaRPr sz="1400"/>
          </a:p>
          <a:p>
            <a:pPr indent="-342900" lvl="0" marL="457200" rtl="0" algn="l">
              <a:spcBef>
                <a:spcPts val="0"/>
              </a:spcBef>
              <a:spcAft>
                <a:spcPts val="0"/>
              </a:spcAft>
              <a:buSzPts val="1800"/>
              <a:buChar char="●"/>
            </a:pPr>
            <a:r>
              <a:rPr lang="en" sz="1800"/>
              <a:t>Visualizing 2D results in browser</a:t>
            </a:r>
            <a:endParaRPr sz="1800"/>
          </a:p>
          <a:p>
            <a:pPr indent="-342900" lvl="0" marL="457200" rtl="0" algn="l">
              <a:spcBef>
                <a:spcPts val="0"/>
              </a:spcBef>
              <a:spcAft>
                <a:spcPts val="0"/>
              </a:spcAft>
              <a:buSzPts val="1800"/>
              <a:buChar char="●"/>
            </a:pPr>
            <a:r>
              <a:rPr lang="en" sz="1800"/>
              <a:t>Python package for different sampling strategies:</a:t>
            </a:r>
            <a:endParaRPr sz="1800"/>
          </a:p>
          <a:p>
            <a:pPr indent="-317500" lvl="1" marL="914400" rtl="0" algn="l">
              <a:spcBef>
                <a:spcPts val="0"/>
              </a:spcBef>
              <a:spcAft>
                <a:spcPts val="0"/>
              </a:spcAft>
              <a:buSzPts val="1400"/>
              <a:buChar char="○"/>
            </a:pPr>
            <a:r>
              <a:rPr lang="en" sz="1400"/>
              <a:t>BallSampler</a:t>
            </a:r>
            <a:endParaRPr sz="1400"/>
          </a:p>
          <a:p>
            <a:pPr indent="-317500" lvl="1" marL="914400" rtl="0" algn="l">
              <a:spcBef>
                <a:spcPts val="0"/>
              </a:spcBef>
              <a:spcAft>
                <a:spcPts val="0"/>
              </a:spcAft>
              <a:buSzPts val="1400"/>
              <a:buChar char="○"/>
            </a:pPr>
            <a:r>
              <a:rPr lang="en" sz="1400"/>
              <a:t>DirectionalSampler</a:t>
            </a:r>
            <a:endParaRPr sz="1400"/>
          </a:p>
          <a:p>
            <a:pPr indent="-317500" lvl="1" marL="914400" rtl="0" algn="l">
              <a:spcBef>
                <a:spcPts val="0"/>
              </a:spcBef>
              <a:spcAft>
                <a:spcPts val="0"/>
              </a:spcAft>
              <a:buSzPts val="1400"/>
              <a:buChar char="○"/>
            </a:pPr>
            <a:r>
              <a:rPr lang="en" sz="1400"/>
              <a:t>SubspaceSampler</a:t>
            </a:r>
            <a:endParaRPr sz="1400"/>
          </a:p>
          <a:p>
            <a:pPr indent="-342900" lvl="0" marL="457200" rtl="0" algn="l">
              <a:spcBef>
                <a:spcPts val="0"/>
              </a:spcBef>
              <a:spcAft>
                <a:spcPts val="0"/>
              </a:spcAft>
              <a:buSzPts val="1800"/>
              <a:buChar char="●"/>
            </a:pPr>
            <a:r>
              <a:rPr lang="en" sz="1800"/>
              <a:t>Reading about more types of sampling:</a:t>
            </a:r>
            <a:endParaRPr sz="1800"/>
          </a:p>
          <a:p>
            <a:pPr indent="-342900" lvl="1" marL="914400" rtl="0" algn="l">
              <a:spcBef>
                <a:spcPts val="0"/>
              </a:spcBef>
              <a:spcAft>
                <a:spcPts val="0"/>
              </a:spcAft>
              <a:buSzPts val="1800"/>
              <a:buChar char="○"/>
            </a:pPr>
            <a:r>
              <a:rPr lang="en" sz="1800" u="sng">
                <a:solidFill>
                  <a:schemeClr val="hlink"/>
                </a:solidFill>
                <a:hlinkClick r:id="rId6"/>
              </a:rPr>
              <a:t>Halton Sequences</a:t>
            </a:r>
            <a:endParaRPr sz="1800"/>
          </a:p>
        </p:txBody>
      </p:sp>
      <p:grpSp>
        <p:nvGrpSpPr>
          <p:cNvPr id="665" name="Google Shape;665;p66"/>
          <p:cNvGrpSpPr/>
          <p:nvPr/>
        </p:nvGrpSpPr>
        <p:grpSpPr>
          <a:xfrm>
            <a:off x="4855200" y="0"/>
            <a:ext cx="4300275" cy="5143500"/>
            <a:chOff x="4398000" y="0"/>
            <a:chExt cx="4300275" cy="5143500"/>
          </a:xfrm>
        </p:grpSpPr>
        <p:pic>
          <p:nvPicPr>
            <p:cNvPr id="666" name="Google Shape;666;p66"/>
            <p:cNvPicPr preferRelativeResize="0"/>
            <p:nvPr/>
          </p:nvPicPr>
          <p:blipFill rotWithShape="1">
            <a:blip r:embed="rId7">
              <a:alphaModFix/>
            </a:blip>
            <a:srcRect b="46847" l="92920" r="675" t="46820"/>
            <a:stretch/>
          </p:blipFill>
          <p:spPr>
            <a:xfrm>
              <a:off x="7803400" y="2045250"/>
              <a:ext cx="894875" cy="1100251"/>
            </a:xfrm>
            <a:prstGeom prst="rect">
              <a:avLst/>
            </a:prstGeom>
            <a:noFill/>
            <a:ln>
              <a:noFill/>
            </a:ln>
          </p:spPr>
        </p:pic>
        <p:grpSp>
          <p:nvGrpSpPr>
            <p:cNvPr id="667" name="Google Shape;667;p66"/>
            <p:cNvGrpSpPr/>
            <p:nvPr/>
          </p:nvGrpSpPr>
          <p:grpSpPr>
            <a:xfrm>
              <a:off x="4398000" y="0"/>
              <a:ext cx="3693025" cy="5143500"/>
              <a:chOff x="4398000" y="0"/>
              <a:chExt cx="3693025" cy="5143500"/>
            </a:xfrm>
          </p:grpSpPr>
          <p:pic>
            <p:nvPicPr>
              <p:cNvPr id="668" name="Google Shape;668;p66"/>
              <p:cNvPicPr preferRelativeResize="0"/>
              <p:nvPr/>
            </p:nvPicPr>
            <p:blipFill rotWithShape="1">
              <a:blip r:embed="rId7">
                <a:alphaModFix/>
              </a:blip>
              <a:srcRect b="0" l="0" r="7578" t="0"/>
              <a:stretch/>
            </p:blipFill>
            <p:spPr>
              <a:xfrm>
                <a:off x="4398000" y="412050"/>
                <a:ext cx="3516751" cy="4731450"/>
              </a:xfrm>
              <a:prstGeom prst="rect">
                <a:avLst/>
              </a:prstGeom>
              <a:noFill/>
              <a:ln>
                <a:noFill/>
              </a:ln>
            </p:spPr>
          </p:pic>
          <p:sp>
            <p:nvSpPr>
              <p:cNvPr id="669" name="Google Shape;669;p66"/>
              <p:cNvSpPr txBox="1"/>
              <p:nvPr/>
            </p:nvSpPr>
            <p:spPr>
              <a:xfrm>
                <a:off x="4398000" y="0"/>
                <a:ext cx="12645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N=10,000</a:t>
                </a:r>
                <a:endParaRPr b="1"/>
              </a:p>
            </p:txBody>
          </p:sp>
          <p:sp>
            <p:nvSpPr>
              <p:cNvPr id="670" name="Google Shape;670;p66"/>
              <p:cNvSpPr txBox="1"/>
              <p:nvPr/>
            </p:nvSpPr>
            <p:spPr>
              <a:xfrm>
                <a:off x="5668250" y="0"/>
                <a:ext cx="12645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N=100,000</a:t>
                </a:r>
                <a:endParaRPr b="1"/>
              </a:p>
            </p:txBody>
          </p:sp>
          <p:sp>
            <p:nvSpPr>
              <p:cNvPr id="671" name="Google Shape;671;p66"/>
              <p:cNvSpPr txBox="1"/>
              <p:nvPr/>
            </p:nvSpPr>
            <p:spPr>
              <a:xfrm>
                <a:off x="6826525" y="0"/>
                <a:ext cx="1264500" cy="369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N=1,000,000</a:t>
                </a:r>
                <a:endParaRPr b="1"/>
              </a:p>
            </p:txBody>
          </p:sp>
        </p:grpSp>
      </p:grpSp>
      <p:pic>
        <p:nvPicPr>
          <p:cNvPr id="672" name="Google Shape;672;p66"/>
          <p:cNvPicPr preferRelativeResize="0"/>
          <p:nvPr/>
        </p:nvPicPr>
        <p:blipFill>
          <a:blip r:embed="rId8">
            <a:alphaModFix/>
          </a:blip>
          <a:stretch>
            <a:fillRect/>
          </a:stretch>
        </p:blipFill>
        <p:spPr>
          <a:xfrm>
            <a:off x="4033050" y="536550"/>
            <a:ext cx="840451" cy="840451"/>
          </a:xfrm>
          <a:prstGeom prst="rect">
            <a:avLst/>
          </a:prstGeom>
          <a:noFill/>
          <a:ln>
            <a:noFill/>
          </a:ln>
        </p:spPr>
      </p:pic>
      <p:pic>
        <p:nvPicPr>
          <p:cNvPr id="673" name="Google Shape;673;p66"/>
          <p:cNvPicPr preferRelativeResize="0"/>
          <p:nvPr/>
        </p:nvPicPr>
        <p:blipFill>
          <a:blip r:embed="rId9">
            <a:alphaModFix/>
          </a:blip>
          <a:stretch>
            <a:fillRect/>
          </a:stretch>
        </p:blipFill>
        <p:spPr>
          <a:xfrm>
            <a:off x="4033050" y="1788750"/>
            <a:ext cx="840451" cy="840451"/>
          </a:xfrm>
          <a:prstGeom prst="rect">
            <a:avLst/>
          </a:prstGeom>
          <a:noFill/>
          <a:ln>
            <a:noFill/>
          </a:ln>
        </p:spPr>
      </p:pic>
      <p:pic>
        <p:nvPicPr>
          <p:cNvPr id="674" name="Google Shape;674;p66"/>
          <p:cNvPicPr preferRelativeResize="0"/>
          <p:nvPr/>
        </p:nvPicPr>
        <p:blipFill>
          <a:blip r:embed="rId10">
            <a:alphaModFix/>
          </a:blip>
          <a:stretch>
            <a:fillRect/>
          </a:stretch>
        </p:blipFill>
        <p:spPr>
          <a:xfrm>
            <a:off x="4033050" y="2863950"/>
            <a:ext cx="840451" cy="840451"/>
          </a:xfrm>
          <a:prstGeom prst="rect">
            <a:avLst/>
          </a:prstGeom>
          <a:noFill/>
          <a:ln>
            <a:noFill/>
          </a:ln>
        </p:spPr>
      </p:pic>
      <p:grpSp>
        <p:nvGrpSpPr>
          <p:cNvPr id="675" name="Google Shape;675;p66"/>
          <p:cNvGrpSpPr/>
          <p:nvPr/>
        </p:nvGrpSpPr>
        <p:grpSpPr>
          <a:xfrm>
            <a:off x="8237100" y="873066"/>
            <a:ext cx="921493" cy="873942"/>
            <a:chOff x="7963650" y="3472068"/>
            <a:chExt cx="1041000" cy="987282"/>
          </a:xfrm>
        </p:grpSpPr>
        <p:cxnSp>
          <p:nvCxnSpPr>
            <p:cNvPr id="676" name="Google Shape;676;p66"/>
            <p:cNvCxnSpPr/>
            <p:nvPr/>
          </p:nvCxnSpPr>
          <p:spPr>
            <a:xfrm>
              <a:off x="8417250" y="4005750"/>
              <a:ext cx="587400" cy="0"/>
            </a:xfrm>
            <a:prstGeom prst="straightConnector1">
              <a:avLst/>
            </a:prstGeom>
            <a:noFill/>
            <a:ln cap="flat" cmpd="sng" w="9525">
              <a:solidFill>
                <a:schemeClr val="dk2"/>
              </a:solidFill>
              <a:prstDash val="solid"/>
              <a:round/>
              <a:headEnd len="med" w="med" type="none"/>
              <a:tailEnd len="med" w="med" type="triangle"/>
            </a:ln>
          </p:spPr>
        </p:cxnSp>
        <p:cxnSp>
          <p:nvCxnSpPr>
            <p:cNvPr id="677" name="Google Shape;677;p66"/>
            <p:cNvCxnSpPr/>
            <p:nvPr/>
          </p:nvCxnSpPr>
          <p:spPr>
            <a:xfrm rot="10800000">
              <a:off x="8417250" y="3509850"/>
              <a:ext cx="0" cy="495900"/>
            </a:xfrm>
            <a:prstGeom prst="straightConnector1">
              <a:avLst/>
            </a:prstGeom>
            <a:noFill/>
            <a:ln cap="flat" cmpd="sng" w="9525">
              <a:solidFill>
                <a:schemeClr val="dk2"/>
              </a:solidFill>
              <a:prstDash val="solid"/>
              <a:round/>
              <a:headEnd len="med" w="med" type="none"/>
              <a:tailEnd len="med" w="med" type="triangle"/>
            </a:ln>
          </p:spPr>
        </p:cxnSp>
        <p:sp>
          <p:nvSpPr>
            <p:cNvPr id="678" name="Google Shape;678;p66"/>
            <p:cNvSpPr txBox="1"/>
            <p:nvPr/>
          </p:nvSpPr>
          <p:spPr>
            <a:xfrm>
              <a:off x="8417250" y="4005750"/>
              <a:ext cx="5601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Dim</a:t>
              </a:r>
              <a:endParaRPr sz="1200"/>
            </a:p>
          </p:txBody>
        </p:sp>
        <p:sp>
          <p:nvSpPr>
            <p:cNvPr id="679" name="Google Shape;679;p66"/>
            <p:cNvSpPr txBox="1"/>
            <p:nvPr/>
          </p:nvSpPr>
          <p:spPr>
            <a:xfrm rot="-5400000">
              <a:off x="7910400" y="3525318"/>
              <a:ext cx="560100" cy="45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time</a:t>
              </a:r>
              <a:endParaRPr sz="1200"/>
            </a:p>
          </p:txBody>
        </p:sp>
      </p:grpSp>
      <p:pic>
        <p:nvPicPr>
          <p:cNvPr id="680" name="Google Shape;680;p66"/>
          <p:cNvPicPr preferRelativeResize="0"/>
          <p:nvPr/>
        </p:nvPicPr>
        <p:blipFill>
          <a:blip r:embed="rId11">
            <a:alphaModFix/>
          </a:blip>
          <a:stretch>
            <a:fillRect/>
          </a:stretch>
        </p:blipFill>
        <p:spPr>
          <a:xfrm>
            <a:off x="4033050" y="4073550"/>
            <a:ext cx="840451" cy="840451"/>
          </a:xfrm>
          <a:prstGeom prst="rect">
            <a:avLst/>
          </a:prstGeom>
          <a:noFill/>
          <a:ln>
            <a:noFill/>
          </a:ln>
        </p:spPr>
      </p:pic>
      <p:pic>
        <p:nvPicPr>
          <p:cNvPr id="681" name="Google Shape;681;p66"/>
          <p:cNvPicPr preferRelativeResize="0"/>
          <p:nvPr/>
        </p:nvPicPr>
        <p:blipFill>
          <a:blip r:embed="rId12">
            <a:alphaModFix/>
          </a:blip>
          <a:stretch>
            <a:fillRect/>
          </a:stretch>
        </p:blipFill>
        <p:spPr>
          <a:xfrm>
            <a:off x="3009000" y="4255800"/>
            <a:ext cx="840451" cy="840451"/>
          </a:xfrm>
          <a:prstGeom prst="rect">
            <a:avLst/>
          </a:prstGeom>
          <a:noFill/>
          <a:ln>
            <a:noFill/>
          </a:ln>
        </p:spPr>
      </p:pic>
      <p:sp>
        <p:nvSpPr>
          <p:cNvPr id="682" name="Google Shape;682;p66"/>
          <p:cNvSpPr txBox="1"/>
          <p:nvPr/>
        </p:nvSpPr>
        <p:spPr>
          <a:xfrm>
            <a:off x="8422800" y="3802200"/>
            <a:ext cx="721200" cy="129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t>D=[2,7]</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*D=7 does not have a full 10 trials</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67"/>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6/22/18</a:t>
            </a:r>
            <a:endParaRPr/>
          </a:p>
        </p:txBody>
      </p:sp>
      <p:sp>
        <p:nvSpPr>
          <p:cNvPr id="688" name="Google Shape;688;p67"/>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t/>
            </a:r>
            <a:endParaRPr/>
          </a:p>
        </p:txBody>
      </p:sp>
      <p:pic>
        <p:nvPicPr>
          <p:cNvPr id="689" name="Google Shape;689;p67"/>
          <p:cNvPicPr preferRelativeResize="0"/>
          <p:nvPr/>
        </p:nvPicPr>
        <p:blipFill rotWithShape="1">
          <a:blip r:embed="rId3">
            <a:alphaModFix/>
          </a:blip>
          <a:srcRect b="0" l="0" r="7578" t="0"/>
          <a:stretch/>
        </p:blipFill>
        <p:spPr>
          <a:xfrm>
            <a:off x="3690350" y="-1155150"/>
            <a:ext cx="4681599" cy="62986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68"/>
          <p:cNvSpPr txBox="1"/>
          <p:nvPr>
            <p:ph type="title"/>
          </p:nvPr>
        </p:nvSpPr>
        <p:spPr>
          <a:xfrm>
            <a:off x="457200" y="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6/15/18</a:t>
            </a:r>
            <a:endParaRPr/>
          </a:p>
        </p:txBody>
      </p:sp>
      <p:sp>
        <p:nvSpPr>
          <p:cNvPr id="695" name="Google Shape;695;p68"/>
          <p:cNvSpPr txBox="1"/>
          <p:nvPr>
            <p:ph idx="1" type="body"/>
          </p:nvPr>
        </p:nvSpPr>
        <p:spPr>
          <a:xfrm>
            <a:off x="457200" y="857400"/>
            <a:ext cx="8229600" cy="40683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400"/>
              <a:t>NGL</a:t>
            </a:r>
            <a:endParaRPr sz="1400"/>
          </a:p>
          <a:p>
            <a:pPr indent="-317500" lvl="0" marL="457200" rtl="0" algn="l">
              <a:spcBef>
                <a:spcPts val="600"/>
              </a:spcBef>
              <a:spcAft>
                <a:spcPts val="0"/>
              </a:spcAft>
              <a:buSzPts val="1400"/>
              <a:buChar char="●"/>
            </a:pPr>
            <a:r>
              <a:rPr lang="en" sz="1400"/>
              <a:t>Excised ANN computation for more faithful timing comparisons and ability to use more contemporary NN searches</a:t>
            </a:r>
            <a:endParaRPr sz="1400"/>
          </a:p>
          <a:p>
            <a:pPr indent="-317500" lvl="0" marL="457200" rtl="0" algn="l">
              <a:spcBef>
                <a:spcPts val="0"/>
              </a:spcBef>
              <a:spcAft>
                <a:spcPts val="0"/>
              </a:spcAft>
              <a:buSzPts val="1400"/>
              <a:buChar char="●"/>
            </a:pPr>
            <a:r>
              <a:rPr lang="en" sz="1400"/>
              <a:t>Test set of a one million points:</a:t>
            </a:r>
            <a:endParaRPr sz="1400"/>
          </a:p>
          <a:p>
            <a:pPr indent="0" lvl="0" marL="0" rtl="0" algn="l">
              <a:spcBef>
                <a:spcPts val="600"/>
              </a:spcBef>
              <a:spcAft>
                <a:spcPts val="0"/>
              </a:spcAft>
              <a:buNone/>
            </a:pPr>
            <a:r>
              <a:t/>
            </a:r>
            <a:endParaRPr sz="1000"/>
          </a:p>
          <a:p>
            <a:pPr indent="0" lvl="0" marL="0" rtl="0" algn="l">
              <a:spcBef>
                <a:spcPts val="600"/>
              </a:spcBef>
              <a:spcAft>
                <a:spcPts val="0"/>
              </a:spcAft>
              <a:buNone/>
            </a:pPr>
            <a:r>
              <a:t/>
            </a:r>
            <a:endParaRPr sz="1000"/>
          </a:p>
          <a:p>
            <a:pPr indent="0" lvl="0" marL="0" rtl="0" algn="l">
              <a:spcBef>
                <a:spcPts val="600"/>
              </a:spcBef>
              <a:spcAft>
                <a:spcPts val="0"/>
              </a:spcAft>
              <a:buNone/>
            </a:pPr>
            <a:r>
              <a:t/>
            </a:r>
            <a:endParaRPr sz="1000"/>
          </a:p>
          <a:p>
            <a:pPr indent="0" lvl="0" marL="0" rtl="0" algn="l">
              <a:spcBef>
                <a:spcPts val="600"/>
              </a:spcBef>
              <a:spcAft>
                <a:spcPts val="0"/>
              </a:spcAft>
              <a:buNone/>
            </a:pPr>
            <a:r>
              <a:t/>
            </a:r>
            <a:endParaRPr sz="1000"/>
          </a:p>
          <a:p>
            <a:pPr indent="-317500" lvl="0" marL="457200" rtl="0" algn="l">
              <a:spcBef>
                <a:spcPts val="600"/>
              </a:spcBef>
              <a:spcAft>
                <a:spcPts val="0"/>
              </a:spcAft>
              <a:buSzPts val="1400"/>
              <a:buChar char="●"/>
            </a:pPr>
            <a:r>
              <a:rPr lang="en" sz="1400"/>
              <a:t>OMP (4 HW threads)</a:t>
            </a:r>
            <a:endParaRPr sz="1400"/>
          </a:p>
          <a:p>
            <a:pPr indent="-317500" lvl="1" marL="914400" rtl="0" algn="l">
              <a:spcBef>
                <a:spcPts val="0"/>
              </a:spcBef>
              <a:spcAft>
                <a:spcPts val="0"/>
              </a:spcAft>
              <a:buSzPts val="1400"/>
              <a:buChar char="○"/>
            </a:pPr>
            <a:r>
              <a:rPr lang="en" sz="1400"/>
              <a:t>version has some extra overhead (update NxK matrix and save to edge list afterward)</a:t>
            </a:r>
            <a:endParaRPr sz="1400"/>
          </a:p>
          <a:p>
            <a:pPr indent="-317500" lvl="1" marL="914400" rtl="0" algn="l">
              <a:spcBef>
                <a:spcPts val="0"/>
              </a:spcBef>
              <a:spcAft>
                <a:spcPts val="0"/>
              </a:spcAft>
              <a:buSzPts val="1400"/>
              <a:buChar char="○"/>
            </a:pPr>
            <a:r>
              <a:rPr lang="en" sz="1400"/>
              <a:t>Eclipses base algorithm around 9D with k=300</a:t>
            </a:r>
            <a:endParaRPr sz="1400"/>
          </a:p>
          <a:p>
            <a:pPr indent="-317500" lvl="0" marL="457200" rtl="0" algn="l">
              <a:spcBef>
                <a:spcPts val="0"/>
              </a:spcBef>
              <a:spcAft>
                <a:spcPts val="0"/>
              </a:spcAft>
              <a:buSzPts val="1400"/>
              <a:buChar char="●"/>
            </a:pPr>
            <a:r>
              <a:rPr lang="en" sz="1400"/>
              <a:t>GPU (GeForce GTX 980 Ti)</a:t>
            </a:r>
            <a:endParaRPr sz="1400"/>
          </a:p>
          <a:p>
            <a:pPr indent="-317500" lvl="1" marL="914400" rtl="0" algn="l">
              <a:spcBef>
                <a:spcPts val="0"/>
              </a:spcBef>
              <a:spcAft>
                <a:spcPts val="0"/>
              </a:spcAft>
              <a:buSzPts val="1400"/>
              <a:buChar char="○"/>
            </a:pPr>
            <a:r>
              <a:rPr lang="en" sz="1400"/>
              <a:t>Two versions: one with a discrete reference shape</a:t>
            </a:r>
            <a:endParaRPr sz="1400"/>
          </a:p>
          <a:p>
            <a:pPr indent="-317500" lvl="1" marL="914400" rtl="0" algn="l">
              <a:spcBef>
                <a:spcPts val="0"/>
              </a:spcBef>
              <a:spcAft>
                <a:spcPts val="0"/>
              </a:spcAft>
              <a:buSzPts val="1400"/>
              <a:buChar char="○"/>
            </a:pPr>
            <a:r>
              <a:rPr lang="en" sz="1400"/>
              <a:t>Allows for arbitrary empty region shape</a:t>
            </a:r>
            <a:endParaRPr sz="1400"/>
          </a:p>
          <a:p>
            <a:pPr indent="-317500" lvl="1" marL="914400" rtl="0" algn="l">
              <a:spcBef>
                <a:spcPts val="0"/>
              </a:spcBef>
              <a:spcAft>
                <a:spcPts val="0"/>
              </a:spcAft>
              <a:buSzPts val="1400"/>
              <a:buChar char="○"/>
            </a:pPr>
            <a:r>
              <a:rPr lang="en" sz="1400"/>
              <a:t>Promising results on 2D-4D</a:t>
            </a:r>
            <a:endParaRPr sz="1400"/>
          </a:p>
          <a:p>
            <a:pPr indent="-317500" lvl="1" marL="914400" rtl="0" algn="l">
              <a:spcBef>
                <a:spcPts val="0"/>
              </a:spcBef>
              <a:spcAft>
                <a:spcPts val="0"/>
              </a:spcAft>
              <a:buSzPts val="1400"/>
              <a:buChar char="○"/>
            </a:pPr>
            <a:r>
              <a:rPr lang="en" sz="1400"/>
              <a:t>error on &gt;4D, seems due to arbitrary timeout since I also use this GPU for display</a:t>
            </a:r>
            <a:endParaRPr sz="1400"/>
          </a:p>
        </p:txBody>
      </p:sp>
      <p:sp>
        <p:nvSpPr>
          <p:cNvPr id="696" name="Google Shape;696;p68"/>
          <p:cNvSpPr txBox="1"/>
          <p:nvPr/>
        </p:nvSpPr>
        <p:spPr>
          <a:xfrm>
            <a:off x="3604875" y="2041700"/>
            <a:ext cx="2224800" cy="979500"/>
          </a:xfrm>
          <a:prstGeom prst="rect">
            <a:avLst/>
          </a:prstGeom>
          <a:noFill/>
          <a:ln>
            <a:noFill/>
          </a:ln>
        </p:spPr>
        <p:txBody>
          <a:bodyPr anchorCtr="0" anchor="ctr" bIns="91425" lIns="91425" spcFirstLastPara="1" rIns="91425" wrap="square" tIns="91425">
            <a:noAutofit/>
          </a:bodyPr>
          <a:lstStyle/>
          <a:p>
            <a:pPr indent="-292100" lvl="1" marL="914400" rtl="0" algn="l">
              <a:spcBef>
                <a:spcPts val="480"/>
              </a:spcBef>
              <a:spcAft>
                <a:spcPts val="0"/>
              </a:spcAft>
              <a:buClr>
                <a:schemeClr val="dk1"/>
              </a:buClr>
              <a:buSzPts val="1000"/>
              <a:buChar char="○"/>
            </a:pPr>
            <a:r>
              <a:rPr lang="en" sz="1000">
                <a:solidFill>
                  <a:schemeClr val="dk1"/>
                </a:solidFill>
              </a:rPr>
              <a:t>  7D k=300</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  8D k=300</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  9D k=300</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10D k=300</a:t>
            </a:r>
            <a:endParaRPr/>
          </a:p>
        </p:txBody>
      </p:sp>
      <p:sp>
        <p:nvSpPr>
          <p:cNvPr id="697" name="Google Shape;697;p68"/>
          <p:cNvSpPr txBox="1"/>
          <p:nvPr/>
        </p:nvSpPr>
        <p:spPr>
          <a:xfrm>
            <a:off x="2347150" y="2041700"/>
            <a:ext cx="3000000" cy="979500"/>
          </a:xfrm>
          <a:prstGeom prst="rect">
            <a:avLst/>
          </a:prstGeom>
          <a:noFill/>
          <a:ln>
            <a:noFill/>
          </a:ln>
        </p:spPr>
        <p:txBody>
          <a:bodyPr anchorCtr="0" anchor="ctr" bIns="91425" lIns="91425" spcFirstLastPara="1" rIns="91425" wrap="square" tIns="91425">
            <a:noAutofit/>
          </a:bodyPr>
          <a:lstStyle/>
          <a:p>
            <a:pPr indent="-292100" lvl="1" marL="914400" rtl="0" algn="l">
              <a:spcBef>
                <a:spcPts val="480"/>
              </a:spcBef>
              <a:spcAft>
                <a:spcPts val="0"/>
              </a:spcAft>
              <a:buClr>
                <a:schemeClr val="dk1"/>
              </a:buClr>
              <a:buSzPts val="1000"/>
              <a:buChar char="○"/>
            </a:pPr>
            <a:r>
              <a:rPr lang="en" sz="1000">
                <a:solidFill>
                  <a:schemeClr val="dk1"/>
                </a:solidFill>
              </a:rPr>
              <a:t>2D k=100</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3D k=100</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4D k=100</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5D k=200</a:t>
            </a:r>
            <a:endParaRPr sz="1000">
              <a:solidFill>
                <a:schemeClr val="dk1"/>
              </a:solidFill>
            </a:endParaRPr>
          </a:p>
          <a:p>
            <a:pPr indent="-292100" lvl="1" marL="914400" rtl="0" algn="l">
              <a:spcBef>
                <a:spcPts val="0"/>
              </a:spcBef>
              <a:spcAft>
                <a:spcPts val="0"/>
              </a:spcAft>
              <a:buClr>
                <a:schemeClr val="dk1"/>
              </a:buClr>
              <a:buSzPts val="1000"/>
              <a:buChar char="○"/>
            </a:pPr>
            <a:r>
              <a:rPr lang="en" sz="1000">
                <a:solidFill>
                  <a:schemeClr val="dk1"/>
                </a:solidFill>
              </a:rPr>
              <a:t>6D k=200</a:t>
            </a:r>
            <a:endParaRPr/>
          </a:p>
        </p:txBody>
      </p:sp>
      <p:pic>
        <p:nvPicPr>
          <p:cNvPr id="698" name="Google Shape;698;p68"/>
          <p:cNvPicPr preferRelativeResize="0"/>
          <p:nvPr/>
        </p:nvPicPr>
        <p:blipFill>
          <a:blip r:embed="rId3">
            <a:alphaModFix/>
          </a:blip>
          <a:stretch>
            <a:fillRect/>
          </a:stretch>
        </p:blipFill>
        <p:spPr>
          <a:xfrm>
            <a:off x="5483676" y="75200"/>
            <a:ext cx="1173201" cy="1031525"/>
          </a:xfrm>
          <a:prstGeom prst="rect">
            <a:avLst/>
          </a:prstGeom>
          <a:noFill/>
          <a:ln>
            <a:noFill/>
          </a:ln>
        </p:spPr>
      </p:pic>
      <p:pic>
        <p:nvPicPr>
          <p:cNvPr id="699" name="Google Shape;699;p68"/>
          <p:cNvPicPr preferRelativeResize="0"/>
          <p:nvPr/>
        </p:nvPicPr>
        <p:blipFill>
          <a:blip r:embed="rId4">
            <a:alphaModFix/>
          </a:blip>
          <a:stretch>
            <a:fillRect/>
          </a:stretch>
        </p:blipFill>
        <p:spPr>
          <a:xfrm>
            <a:off x="6792655" y="75200"/>
            <a:ext cx="1067583" cy="1031525"/>
          </a:xfrm>
          <a:prstGeom prst="rect">
            <a:avLst/>
          </a:prstGeom>
          <a:noFill/>
          <a:ln>
            <a:noFill/>
          </a:ln>
        </p:spPr>
      </p:pic>
      <p:pic>
        <p:nvPicPr>
          <p:cNvPr id="700" name="Google Shape;700;p68"/>
          <p:cNvPicPr preferRelativeResize="0"/>
          <p:nvPr/>
        </p:nvPicPr>
        <p:blipFill>
          <a:blip r:embed="rId5">
            <a:alphaModFix/>
          </a:blip>
          <a:stretch>
            <a:fillRect/>
          </a:stretch>
        </p:blipFill>
        <p:spPr>
          <a:xfrm>
            <a:off x="4356599" y="93486"/>
            <a:ext cx="1067599" cy="1013240"/>
          </a:xfrm>
          <a:prstGeom prst="rect">
            <a:avLst/>
          </a:prstGeom>
          <a:noFill/>
          <a:ln>
            <a:noFill/>
          </a:ln>
        </p:spPr>
      </p:pic>
      <p:pic>
        <p:nvPicPr>
          <p:cNvPr id="701" name="Google Shape;701;p68"/>
          <p:cNvPicPr preferRelativeResize="0"/>
          <p:nvPr/>
        </p:nvPicPr>
        <p:blipFill>
          <a:blip r:embed="rId6">
            <a:alphaModFix/>
          </a:blip>
          <a:stretch>
            <a:fillRect/>
          </a:stretch>
        </p:blipFill>
        <p:spPr>
          <a:xfrm>
            <a:off x="7996028" y="55476"/>
            <a:ext cx="1067599" cy="105124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69"/>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5/24/18</a:t>
            </a:r>
            <a:endParaRPr/>
          </a:p>
        </p:txBody>
      </p:sp>
      <p:sp>
        <p:nvSpPr>
          <p:cNvPr id="707" name="Google Shape;707;p6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Nglpy:</a:t>
            </a:r>
            <a:endParaRPr sz="2400"/>
          </a:p>
          <a:p>
            <a:pPr indent="-381000" lvl="0" marL="457200" rtl="0" algn="l">
              <a:spcBef>
                <a:spcPts val="600"/>
              </a:spcBef>
              <a:spcAft>
                <a:spcPts val="0"/>
              </a:spcAft>
              <a:buSzPts val="2400"/>
              <a:buChar char="●"/>
            </a:pPr>
            <a:r>
              <a:rPr lang="en" sz="2400"/>
              <a:t>Looking into numba for JIT compiling python code</a:t>
            </a:r>
            <a:endParaRPr sz="2400"/>
          </a:p>
          <a:p>
            <a:pPr indent="-381000" lvl="1" marL="914400" rtl="0" algn="l">
              <a:spcBef>
                <a:spcPts val="0"/>
              </a:spcBef>
              <a:spcAft>
                <a:spcPts val="0"/>
              </a:spcAft>
              <a:buSzPts val="2400"/>
              <a:buChar char="○"/>
            </a:pPr>
            <a:r>
              <a:rPr lang="en"/>
              <a:t>Still slower than native C++ code</a:t>
            </a:r>
            <a:endParaRPr/>
          </a:p>
          <a:p>
            <a:pPr indent="-381000" lvl="1" marL="914400" rtl="0" algn="l">
              <a:spcBef>
                <a:spcPts val="0"/>
              </a:spcBef>
              <a:spcAft>
                <a:spcPts val="0"/>
              </a:spcAft>
              <a:buSzPts val="2400"/>
              <a:buChar char="○"/>
            </a:pPr>
            <a:r>
              <a:rPr lang="en"/>
              <a:t>Parallelism mode is “experimental” and breaks</a:t>
            </a:r>
            <a:endParaRPr sz="24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70"/>
          <p:cNvSpPr txBox="1"/>
          <p:nvPr>
            <p:ph type="title"/>
          </p:nvPr>
        </p:nvSpPr>
        <p:spPr>
          <a:xfrm>
            <a:off x="457200" y="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5/11/18</a:t>
            </a:r>
            <a:endParaRPr/>
          </a:p>
        </p:txBody>
      </p:sp>
      <p:sp>
        <p:nvSpPr>
          <p:cNvPr id="713" name="Google Shape;713;p70"/>
          <p:cNvSpPr txBox="1"/>
          <p:nvPr>
            <p:ph idx="1" type="body"/>
          </p:nvPr>
        </p:nvSpPr>
        <p:spPr>
          <a:xfrm>
            <a:off x="457200" y="857400"/>
            <a:ext cx="8229600" cy="40683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Wrote two versions of OpenMP for NGL:</a:t>
            </a:r>
            <a:endParaRPr sz="1800"/>
          </a:p>
          <a:p>
            <a:pPr indent="-342900" lvl="1" marL="914400" rtl="0" algn="l">
              <a:spcBef>
                <a:spcPts val="0"/>
              </a:spcBef>
              <a:spcAft>
                <a:spcPts val="0"/>
              </a:spcAft>
              <a:buSzPts val="1800"/>
              <a:buChar char="○"/>
            </a:pPr>
            <a:r>
              <a:rPr lang="en" sz="1800"/>
              <a:t>1: Parallelizes the inner loop, but removes a short circuit break condition and incurs more overhead (slower)</a:t>
            </a:r>
            <a:endParaRPr sz="1800"/>
          </a:p>
          <a:p>
            <a:pPr indent="0" lvl="0" marL="457200" rtl="0" algn="l">
              <a:spcBef>
                <a:spcPts val="600"/>
              </a:spcBef>
              <a:spcAft>
                <a:spcPts val="0"/>
              </a:spcAft>
              <a:buNone/>
            </a:pPr>
            <a:r>
              <a:t/>
            </a:r>
            <a:endParaRPr sz="1800"/>
          </a:p>
          <a:p>
            <a:pPr indent="-342900" lvl="1" marL="914400" rtl="0" algn="l">
              <a:spcBef>
                <a:spcPts val="480"/>
              </a:spcBef>
              <a:spcAft>
                <a:spcPts val="0"/>
              </a:spcAft>
              <a:buSzPts val="1800"/>
              <a:buChar char="○"/>
            </a:pPr>
            <a:r>
              <a:rPr lang="en" sz="1800"/>
              <a:t>2: Parallelizes the outer loop, but may be suffering from unwanted synchronization from one of the function calls inside?</a:t>
            </a:r>
            <a:endParaRPr sz="1800"/>
          </a:p>
          <a:p>
            <a:pPr indent="-342900" lvl="2" marL="1371600" rtl="0" algn="l">
              <a:spcBef>
                <a:spcPts val="0"/>
              </a:spcBef>
              <a:spcAft>
                <a:spcPts val="0"/>
              </a:spcAft>
              <a:buSzPts val="1800"/>
              <a:buChar char="■"/>
            </a:pPr>
            <a:r>
              <a:rPr lang="en" sz="1800"/>
              <a:t>Still investigating</a:t>
            </a:r>
            <a:endParaRPr sz="1800"/>
          </a:p>
          <a:p>
            <a:pPr indent="0" lvl="0" marL="0" rtl="0" algn="l">
              <a:spcBef>
                <a:spcPts val="600"/>
              </a:spcBef>
              <a:spcAft>
                <a:spcPts val="0"/>
              </a:spcAft>
              <a:buNone/>
            </a:pPr>
            <a:r>
              <a:t/>
            </a:r>
            <a:endParaRPr sz="1800"/>
          </a:p>
          <a:p>
            <a:pPr indent="0" lvl="0" marL="0" marR="0" rtl="0" algn="l">
              <a:lnSpc>
                <a:spcPct val="100000"/>
              </a:lnSpc>
              <a:spcBef>
                <a:spcPts val="600"/>
              </a:spcBef>
              <a:spcAft>
                <a:spcPts val="0"/>
              </a:spcAft>
              <a:buNone/>
            </a:pPr>
            <a:r>
              <a:t/>
            </a:r>
            <a:endParaRPr sz="1800"/>
          </a:p>
        </p:txBody>
      </p:sp>
      <p:grpSp>
        <p:nvGrpSpPr>
          <p:cNvPr id="714" name="Google Shape;714;p70"/>
          <p:cNvGrpSpPr/>
          <p:nvPr/>
        </p:nvGrpSpPr>
        <p:grpSpPr>
          <a:xfrm>
            <a:off x="6126222" y="3025250"/>
            <a:ext cx="2668324" cy="1895199"/>
            <a:chOff x="5022795" y="1937206"/>
            <a:chExt cx="4008900" cy="2998258"/>
          </a:xfrm>
        </p:grpSpPr>
        <p:pic>
          <p:nvPicPr>
            <p:cNvPr id="715" name="Google Shape;715;p70"/>
            <p:cNvPicPr preferRelativeResize="0"/>
            <p:nvPr/>
          </p:nvPicPr>
          <p:blipFill>
            <a:blip r:embed="rId3">
              <a:alphaModFix/>
            </a:blip>
            <a:stretch>
              <a:fillRect/>
            </a:stretch>
          </p:blipFill>
          <p:spPr>
            <a:xfrm>
              <a:off x="5273250" y="2017000"/>
              <a:ext cx="3758301" cy="2818726"/>
            </a:xfrm>
            <a:prstGeom prst="rect">
              <a:avLst/>
            </a:prstGeom>
            <a:noFill/>
            <a:ln>
              <a:noFill/>
            </a:ln>
          </p:spPr>
        </p:pic>
        <p:sp>
          <p:nvSpPr>
            <p:cNvPr id="716" name="Google Shape;716;p70"/>
            <p:cNvSpPr txBox="1"/>
            <p:nvPr/>
          </p:nvSpPr>
          <p:spPr>
            <a:xfrm>
              <a:off x="5022795" y="4537664"/>
              <a:ext cx="40089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Dimension</a:t>
              </a:r>
              <a:endParaRPr/>
            </a:p>
          </p:txBody>
        </p:sp>
        <p:sp>
          <p:nvSpPr>
            <p:cNvPr id="717" name="Google Shape;717;p70"/>
            <p:cNvSpPr txBox="1"/>
            <p:nvPr/>
          </p:nvSpPr>
          <p:spPr>
            <a:xfrm rot="-5400000">
              <a:off x="4099248" y="3227473"/>
              <a:ext cx="22449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Time (s)</a:t>
              </a:r>
              <a:endParaRPr/>
            </a:p>
          </p:txBody>
        </p:sp>
        <p:sp>
          <p:nvSpPr>
            <p:cNvPr id="718" name="Google Shape;718;p70"/>
            <p:cNvSpPr txBox="1"/>
            <p:nvPr/>
          </p:nvSpPr>
          <p:spPr>
            <a:xfrm>
              <a:off x="5022795" y="1937206"/>
              <a:ext cx="4008900" cy="397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200"/>
                <a:t>NGL on 1 million random points</a:t>
              </a:r>
              <a:endParaRPr sz="1200"/>
            </a:p>
          </p:txBody>
        </p:sp>
      </p:grpSp>
      <p:sp>
        <p:nvSpPr>
          <p:cNvPr id="719" name="Google Shape;719;p70"/>
          <p:cNvSpPr txBox="1"/>
          <p:nvPr/>
        </p:nvSpPr>
        <p:spPr>
          <a:xfrm>
            <a:off x="457200" y="3415500"/>
            <a:ext cx="5305200" cy="1823400"/>
          </a:xfrm>
          <a:prstGeom prst="rect">
            <a:avLst/>
          </a:prstGeom>
          <a:noFill/>
          <a:ln>
            <a:noFill/>
          </a:ln>
        </p:spPr>
        <p:txBody>
          <a:bodyPr anchorCtr="0" anchor="t" bIns="91425" lIns="91425" spcFirstLastPara="1" rIns="91425" wrap="square" tIns="91425">
            <a:noAutofit/>
          </a:bodyPr>
          <a:lstStyle/>
          <a:p>
            <a:pPr indent="-342900" lvl="0" marL="457200" rtl="0" algn="l">
              <a:spcBef>
                <a:spcPts val="600"/>
              </a:spcBef>
              <a:spcAft>
                <a:spcPts val="0"/>
              </a:spcAft>
              <a:buClr>
                <a:schemeClr val="dk1"/>
              </a:buClr>
              <a:buSzPts val="1800"/>
              <a:buChar char="●"/>
            </a:pPr>
            <a:r>
              <a:rPr lang="en" sz="1800">
                <a:solidFill>
                  <a:schemeClr val="dk1"/>
                </a:solidFill>
              </a:rPr>
              <a:t>Working on a vectorized pure python version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Possibly use something like </a:t>
            </a:r>
            <a:r>
              <a:rPr lang="en" sz="1800" u="sng">
                <a:solidFill>
                  <a:schemeClr val="hlink"/>
                </a:solidFill>
                <a:hlinkClick r:id="rId4"/>
              </a:rPr>
              <a:t>cudarray</a:t>
            </a:r>
            <a:r>
              <a:rPr lang="en" sz="1800"/>
              <a:t>, </a:t>
            </a:r>
            <a:r>
              <a:rPr lang="en" sz="1800" u="sng">
                <a:solidFill>
                  <a:schemeClr val="hlink"/>
                </a:solidFill>
                <a:hlinkClick r:id="rId5"/>
              </a:rPr>
              <a:t>cupy</a:t>
            </a:r>
            <a:r>
              <a:rPr lang="en" sz="1800"/>
              <a:t>, or </a:t>
            </a:r>
            <a:r>
              <a:rPr lang="en" sz="1800" u="sng">
                <a:solidFill>
                  <a:schemeClr val="hlink"/>
                </a:solidFill>
                <a:hlinkClick r:id="rId6"/>
              </a:rPr>
              <a:t>numba</a:t>
            </a:r>
            <a:r>
              <a:rPr lang="en" sz="1800"/>
              <a:t> as a drop-in replacement for numpy</a:t>
            </a:r>
            <a:endParaRPr sz="1800"/>
          </a:p>
        </p:txBody>
      </p:sp>
      <p:sp>
        <p:nvSpPr>
          <p:cNvPr id="720" name="Google Shape;720;p70"/>
          <p:cNvSpPr txBox="1"/>
          <p:nvPr/>
        </p:nvSpPr>
        <p:spPr>
          <a:xfrm>
            <a:off x="82400" y="2167850"/>
            <a:ext cx="1030200" cy="857400"/>
          </a:xfrm>
          <a:prstGeom prst="rect">
            <a:avLst/>
          </a:prstGeom>
          <a:noFill/>
          <a:ln>
            <a:noFill/>
          </a:ln>
        </p:spPr>
        <p:txBody>
          <a:bodyPr anchorCtr="0" anchor="t" bIns="91425" lIns="91425" spcFirstLastPara="1" rIns="91425" wrap="square" tIns="91425">
            <a:noAutofit/>
          </a:bodyPr>
          <a:lstStyle/>
          <a:p>
            <a:pPr indent="0" lvl="0" marL="0" rtl="0" algn="r">
              <a:spcBef>
                <a:spcPts val="480"/>
              </a:spcBef>
              <a:spcAft>
                <a:spcPts val="0"/>
              </a:spcAft>
              <a:buNone/>
            </a:pPr>
            <a:r>
              <a:rPr lang="en" sz="1200">
                <a:solidFill>
                  <a:schemeClr val="dk1"/>
                </a:solidFill>
              </a:rPr>
              <a:t>shown using </a:t>
            </a:r>
            <a:endParaRPr sz="1200">
              <a:solidFill>
                <a:schemeClr val="dk1"/>
              </a:solidFill>
            </a:endParaRPr>
          </a:p>
          <a:p>
            <a:pPr indent="0" lvl="0" marL="0" rtl="0" algn="r">
              <a:spcBef>
                <a:spcPts val="480"/>
              </a:spcBef>
              <a:spcAft>
                <a:spcPts val="0"/>
              </a:spcAft>
              <a:buNone/>
            </a:pPr>
            <a:r>
              <a:rPr lang="en" sz="1200">
                <a:solidFill>
                  <a:schemeClr val="dk1"/>
                </a:solidFill>
              </a:rPr>
              <a:t>8 threads on 4 cores</a:t>
            </a:r>
            <a:endParaRPr sz="12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71"/>
          <p:cNvSpPr txBox="1"/>
          <p:nvPr>
            <p:ph type="title"/>
          </p:nvPr>
        </p:nvSpPr>
        <p:spPr>
          <a:xfrm>
            <a:off x="457200" y="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5/4/18</a:t>
            </a:r>
            <a:endParaRPr/>
          </a:p>
        </p:txBody>
      </p:sp>
      <p:sp>
        <p:nvSpPr>
          <p:cNvPr id="726" name="Google Shape;726;p71"/>
          <p:cNvSpPr txBox="1"/>
          <p:nvPr>
            <p:ph idx="1" type="body"/>
          </p:nvPr>
        </p:nvSpPr>
        <p:spPr>
          <a:xfrm>
            <a:off x="0" y="857400"/>
            <a:ext cx="9144000" cy="42861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SzPts val="1800"/>
              <a:buChar char="●"/>
            </a:pPr>
            <a:r>
              <a:rPr lang="en" sz="1800"/>
              <a:t>Generating some data for Di:</a:t>
            </a:r>
            <a:endParaRPr sz="1800"/>
          </a:p>
          <a:p>
            <a:pPr indent="-342900" lvl="1" marL="914400" marR="0" rtl="0" algn="l">
              <a:lnSpc>
                <a:spcPct val="100000"/>
              </a:lnSpc>
              <a:spcBef>
                <a:spcPts val="0"/>
              </a:spcBef>
              <a:spcAft>
                <a:spcPts val="0"/>
              </a:spcAft>
              <a:buSzPts val="1800"/>
              <a:buChar char="○"/>
            </a:pPr>
            <a:r>
              <a:rPr lang="en" sz="1800"/>
              <a:t>Sampling hyperparameters of neural networks for CIFAR-10 dataset</a:t>
            </a:r>
            <a:endParaRPr sz="1800"/>
          </a:p>
          <a:p>
            <a:pPr indent="0" lvl="0" marL="0" marR="0" rtl="0" algn="l">
              <a:lnSpc>
                <a:spcPct val="100000"/>
              </a:lnSpc>
              <a:spcBef>
                <a:spcPts val="600"/>
              </a:spcBef>
              <a:spcAft>
                <a:spcPts val="0"/>
              </a:spcAft>
              <a:buNone/>
            </a:pPr>
            <a:r>
              <a:t/>
            </a:r>
            <a:endParaRPr sz="1800"/>
          </a:p>
          <a:p>
            <a:pPr indent="-342900" lvl="0" marL="457200" marR="0" rtl="0" algn="l">
              <a:lnSpc>
                <a:spcPct val="100000"/>
              </a:lnSpc>
              <a:spcBef>
                <a:spcPts val="600"/>
              </a:spcBef>
              <a:spcAft>
                <a:spcPts val="0"/>
              </a:spcAft>
              <a:buSzPts val="1800"/>
              <a:buChar char="●"/>
            </a:pPr>
            <a:r>
              <a:rPr lang="en" sz="1800"/>
              <a:t>Taking a second look at the ngl library code:</a:t>
            </a:r>
            <a:endParaRPr sz="1800"/>
          </a:p>
          <a:p>
            <a:pPr indent="-342900" lvl="1" marL="914400" marR="0" rtl="0" algn="l">
              <a:lnSpc>
                <a:spcPct val="100000"/>
              </a:lnSpc>
              <a:spcBef>
                <a:spcPts val="0"/>
              </a:spcBef>
              <a:spcAft>
                <a:spcPts val="0"/>
              </a:spcAft>
              <a:buSzPts val="1800"/>
              <a:buChar char="○"/>
            </a:pPr>
            <a:r>
              <a:rPr lang="en" sz="1800"/>
              <a:t>Can this be parallelized? </a:t>
            </a:r>
            <a:endParaRPr sz="1800"/>
          </a:p>
          <a:p>
            <a:pPr indent="-342900" lvl="1" marL="914400" marR="0" rtl="0" algn="l">
              <a:lnSpc>
                <a:spcPct val="100000"/>
              </a:lnSpc>
              <a:spcBef>
                <a:spcPts val="0"/>
              </a:spcBef>
              <a:spcAft>
                <a:spcPts val="0"/>
              </a:spcAft>
              <a:buSzPts val="1800"/>
              <a:buChar char="○"/>
            </a:pPr>
            <a:r>
              <a:rPr lang="en" sz="1800"/>
              <a:t>For each candidate edge (starting from a knn graph):</a:t>
            </a:r>
            <a:endParaRPr sz="1800"/>
          </a:p>
          <a:p>
            <a:pPr indent="-342900" lvl="2" marL="1371600" marR="0" rtl="0" algn="l">
              <a:lnSpc>
                <a:spcPct val="100000"/>
              </a:lnSpc>
              <a:spcBef>
                <a:spcPts val="0"/>
              </a:spcBef>
              <a:spcAft>
                <a:spcPts val="0"/>
              </a:spcAft>
              <a:buSzPts val="1800"/>
              <a:buChar char="■"/>
            </a:pPr>
            <a:r>
              <a:rPr lang="en" sz="1800"/>
              <a:t>Compute a discrete ERG template (see below)</a:t>
            </a:r>
            <a:endParaRPr sz="1800"/>
          </a:p>
          <a:p>
            <a:pPr indent="-342900" lvl="2" marL="1371600" marR="0" rtl="0" algn="l">
              <a:lnSpc>
                <a:spcPct val="100000"/>
              </a:lnSpc>
              <a:spcBef>
                <a:spcPts val="0"/>
              </a:spcBef>
              <a:spcAft>
                <a:spcPts val="0"/>
              </a:spcAft>
              <a:buSzPts val="1800"/>
              <a:buChar char="■"/>
            </a:pPr>
            <a:r>
              <a:rPr lang="en" sz="1800"/>
              <a:t>Project all points onto edge and compare minimum value in template to height of point from edge (can discard projected values &lt; 0 or &gt; 1)</a:t>
            </a:r>
            <a:endParaRPr sz="1800"/>
          </a:p>
          <a:p>
            <a:pPr indent="-342900" lvl="2" marL="1371600" marR="0" rtl="0" algn="l">
              <a:lnSpc>
                <a:spcPct val="100000"/>
              </a:lnSpc>
              <a:spcBef>
                <a:spcPts val="0"/>
              </a:spcBef>
              <a:spcAft>
                <a:spcPts val="0"/>
              </a:spcAft>
              <a:buSzPts val="1800"/>
              <a:buChar char="■"/>
            </a:pPr>
            <a:r>
              <a:rPr lang="en" sz="1800"/>
              <a:t>If any point is less than the minimum value at that discrete value reject the edge</a:t>
            </a:r>
            <a:endParaRPr sz="1800"/>
          </a:p>
        </p:txBody>
      </p:sp>
      <p:pic>
        <p:nvPicPr>
          <p:cNvPr id="727" name="Google Shape;727;p71"/>
          <p:cNvPicPr preferRelativeResize="0"/>
          <p:nvPr/>
        </p:nvPicPr>
        <p:blipFill>
          <a:blip r:embed="rId3">
            <a:alphaModFix/>
          </a:blip>
          <a:stretch>
            <a:fillRect/>
          </a:stretch>
        </p:blipFill>
        <p:spPr>
          <a:xfrm>
            <a:off x="3871801" y="3956525"/>
            <a:ext cx="1173201" cy="1031525"/>
          </a:xfrm>
          <a:prstGeom prst="rect">
            <a:avLst/>
          </a:prstGeom>
          <a:noFill/>
          <a:ln>
            <a:noFill/>
          </a:ln>
        </p:spPr>
      </p:pic>
      <p:pic>
        <p:nvPicPr>
          <p:cNvPr id="728" name="Google Shape;728;p71"/>
          <p:cNvPicPr preferRelativeResize="0"/>
          <p:nvPr/>
        </p:nvPicPr>
        <p:blipFill>
          <a:blip r:embed="rId4">
            <a:alphaModFix/>
          </a:blip>
          <a:stretch>
            <a:fillRect/>
          </a:stretch>
        </p:blipFill>
        <p:spPr>
          <a:xfrm>
            <a:off x="5180780" y="3956525"/>
            <a:ext cx="1067583" cy="1031525"/>
          </a:xfrm>
          <a:prstGeom prst="rect">
            <a:avLst/>
          </a:prstGeom>
          <a:noFill/>
          <a:ln>
            <a:noFill/>
          </a:ln>
        </p:spPr>
      </p:pic>
      <p:pic>
        <p:nvPicPr>
          <p:cNvPr id="729" name="Google Shape;729;p71"/>
          <p:cNvPicPr preferRelativeResize="0"/>
          <p:nvPr/>
        </p:nvPicPr>
        <p:blipFill>
          <a:blip r:embed="rId5">
            <a:alphaModFix/>
          </a:blip>
          <a:stretch>
            <a:fillRect/>
          </a:stretch>
        </p:blipFill>
        <p:spPr>
          <a:xfrm>
            <a:off x="2744724" y="3974811"/>
            <a:ext cx="1067599" cy="1013240"/>
          </a:xfrm>
          <a:prstGeom prst="rect">
            <a:avLst/>
          </a:prstGeom>
          <a:noFill/>
          <a:ln>
            <a:noFill/>
          </a:ln>
        </p:spPr>
      </p:pic>
      <p:pic>
        <p:nvPicPr>
          <p:cNvPr id="730" name="Google Shape;730;p71"/>
          <p:cNvPicPr preferRelativeResize="0"/>
          <p:nvPr/>
        </p:nvPicPr>
        <p:blipFill>
          <a:blip r:embed="rId6">
            <a:alphaModFix/>
          </a:blip>
          <a:stretch>
            <a:fillRect/>
          </a:stretch>
        </p:blipFill>
        <p:spPr>
          <a:xfrm>
            <a:off x="6384153" y="3936801"/>
            <a:ext cx="1067599" cy="10512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sp>
        <p:nvSpPr>
          <p:cNvPr id="735" name="Google Shape;735;p72"/>
          <p:cNvSpPr txBox="1"/>
          <p:nvPr>
            <p:ph type="title"/>
          </p:nvPr>
        </p:nvSpPr>
        <p:spPr>
          <a:xfrm>
            <a:off x="457200" y="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4/27/18</a:t>
            </a:r>
            <a:endParaRPr/>
          </a:p>
        </p:txBody>
      </p:sp>
      <p:sp>
        <p:nvSpPr>
          <p:cNvPr id="736" name="Google Shape;736;p72"/>
          <p:cNvSpPr txBox="1"/>
          <p:nvPr>
            <p:ph idx="1" type="body"/>
          </p:nvPr>
        </p:nvSpPr>
        <p:spPr>
          <a:xfrm>
            <a:off x="0" y="857400"/>
            <a:ext cx="9144000" cy="42861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1800"/>
              <a:t>No real good ideas</a:t>
            </a:r>
            <a:endParaRPr sz="1800"/>
          </a:p>
          <a:p>
            <a:pPr indent="0" lvl="0" marL="0" marR="0" rtl="0" algn="l">
              <a:lnSpc>
                <a:spcPct val="100000"/>
              </a:lnSpc>
              <a:spcBef>
                <a:spcPts val="600"/>
              </a:spcBef>
              <a:spcAft>
                <a:spcPts val="0"/>
              </a:spcAft>
              <a:buNone/>
            </a:pPr>
            <a:r>
              <a:t/>
            </a:r>
            <a:endParaRPr sz="1800"/>
          </a:p>
          <a:p>
            <a:pPr indent="0" lvl="0" marL="0" marR="0" rtl="0" algn="l">
              <a:lnSpc>
                <a:spcPct val="100000"/>
              </a:lnSpc>
              <a:spcBef>
                <a:spcPts val="600"/>
              </a:spcBef>
              <a:spcAft>
                <a:spcPts val="0"/>
              </a:spcAft>
              <a:buNone/>
            </a:pPr>
            <a:r>
              <a:rPr lang="en" sz="1800"/>
              <a:t>Reading/literature searching:</a:t>
            </a:r>
            <a:endParaRPr sz="1800"/>
          </a:p>
          <a:p>
            <a:pPr indent="-342900" lvl="1" marL="914400" marR="0" rtl="0" algn="l">
              <a:lnSpc>
                <a:spcPct val="100000"/>
              </a:lnSpc>
              <a:spcBef>
                <a:spcPts val="600"/>
              </a:spcBef>
              <a:spcAft>
                <a:spcPts val="0"/>
              </a:spcAft>
              <a:buSzPts val="1800"/>
              <a:buChar char="○"/>
            </a:pPr>
            <a:r>
              <a:rPr lang="en" sz="1800"/>
              <a:t>Barrier Trees:</a:t>
            </a:r>
            <a:endParaRPr sz="1800"/>
          </a:p>
          <a:p>
            <a:pPr indent="-342900" lvl="2" marL="1371600" marR="0" rtl="0" algn="l">
              <a:lnSpc>
                <a:spcPct val="100000"/>
              </a:lnSpc>
              <a:spcBef>
                <a:spcPts val="0"/>
              </a:spcBef>
              <a:spcAft>
                <a:spcPts val="0"/>
              </a:spcAft>
              <a:buSzPts val="1800"/>
              <a:buChar char="■"/>
            </a:pPr>
            <a:r>
              <a:rPr lang="en" sz="1800" u="sng">
                <a:solidFill>
                  <a:schemeClr val="hlink"/>
                </a:solidFill>
                <a:hlinkClick r:id="rId3"/>
              </a:rPr>
              <a:t>Saddles and Barrier in Landscapes of Generalized Search Operators</a:t>
            </a:r>
            <a:endParaRPr sz="1800"/>
          </a:p>
          <a:p>
            <a:pPr indent="-342900" lvl="2" marL="1371600" marR="0" rtl="0" algn="l">
              <a:lnSpc>
                <a:spcPct val="100000"/>
              </a:lnSpc>
              <a:spcBef>
                <a:spcPts val="0"/>
              </a:spcBef>
              <a:spcAft>
                <a:spcPts val="0"/>
              </a:spcAft>
              <a:buSzPts val="1800"/>
              <a:buChar char="■"/>
            </a:pPr>
            <a:r>
              <a:rPr lang="en" sz="1800" u="sng">
                <a:solidFill>
                  <a:schemeClr val="hlink"/>
                </a:solidFill>
                <a:hlinkClick r:id="rId4"/>
              </a:rPr>
              <a:t>Visualization of Barrier Tree Sequences</a:t>
            </a:r>
            <a:endParaRPr sz="1800"/>
          </a:p>
          <a:p>
            <a:pPr indent="-342900" lvl="2" marL="1371600" marR="0" rtl="0" algn="l">
              <a:lnSpc>
                <a:spcPct val="100000"/>
              </a:lnSpc>
              <a:spcBef>
                <a:spcPts val="0"/>
              </a:spcBef>
              <a:spcAft>
                <a:spcPts val="0"/>
              </a:spcAft>
              <a:buSzPts val="1800"/>
              <a:buChar char="■"/>
            </a:pPr>
            <a:r>
              <a:rPr lang="en" sz="1800" u="sng">
                <a:solidFill>
                  <a:schemeClr val="hlink"/>
                </a:solidFill>
                <a:hlinkClick r:id="rId5"/>
              </a:rPr>
              <a:t>Barrier Trees of Degenerate Landscapes</a:t>
            </a:r>
            <a:endParaRPr sz="1800"/>
          </a:p>
          <a:p>
            <a:pPr indent="-342900" lvl="1" marL="914400" marR="0" rtl="0" algn="l">
              <a:lnSpc>
                <a:spcPct val="100000"/>
              </a:lnSpc>
              <a:spcBef>
                <a:spcPts val="0"/>
              </a:spcBef>
              <a:spcAft>
                <a:spcPts val="0"/>
              </a:spcAft>
              <a:buSzPts val="1800"/>
              <a:buChar char="○"/>
            </a:pPr>
            <a:r>
              <a:rPr lang="en" sz="1800" u="sng">
                <a:solidFill>
                  <a:schemeClr val="hlink"/>
                </a:solidFill>
                <a:hlinkClick r:id="rId6"/>
              </a:rPr>
              <a:t>Visualizing the Loss Landscape of Neural Networks</a:t>
            </a:r>
            <a:r>
              <a:rPr lang="en" sz="1800"/>
              <a:t> </a:t>
            </a:r>
            <a:endParaRPr sz="1800"/>
          </a:p>
          <a:p>
            <a:pPr indent="-342900" lvl="2" marL="1371600" marR="0" rtl="0" algn="l">
              <a:lnSpc>
                <a:spcPct val="100000"/>
              </a:lnSpc>
              <a:spcBef>
                <a:spcPts val="0"/>
              </a:spcBef>
              <a:spcAft>
                <a:spcPts val="0"/>
              </a:spcAft>
              <a:buSzPts val="1800"/>
              <a:buChar char="■"/>
            </a:pPr>
            <a:r>
              <a:rPr lang="en" sz="1800"/>
              <a:t>uses projections on 2D to evaluate convexity around local minimizers of the loss function.</a:t>
            </a:r>
            <a:endParaRPr sz="1800"/>
          </a:p>
          <a:p>
            <a:pPr indent="-342900" lvl="1" marL="914400" rtl="0" algn="l">
              <a:spcBef>
                <a:spcPts val="0"/>
              </a:spcBef>
              <a:spcAft>
                <a:spcPts val="0"/>
              </a:spcAft>
              <a:buSzPts val="1800"/>
              <a:buChar char="○"/>
            </a:pPr>
            <a:r>
              <a:rPr lang="en" sz="1800"/>
              <a:t>Dimensionality reduction for problems with functional relationship:</a:t>
            </a:r>
            <a:endParaRPr sz="1800"/>
          </a:p>
          <a:p>
            <a:pPr indent="-342900" lvl="2" marL="1371600" marR="0" rtl="0" algn="l">
              <a:lnSpc>
                <a:spcPct val="100000"/>
              </a:lnSpc>
              <a:spcBef>
                <a:spcPts val="0"/>
              </a:spcBef>
              <a:spcAft>
                <a:spcPts val="0"/>
              </a:spcAft>
              <a:buSzPts val="1800"/>
              <a:buChar char="■"/>
            </a:pPr>
            <a:r>
              <a:rPr lang="en" sz="1800" u="sng">
                <a:solidFill>
                  <a:schemeClr val="hlink"/>
                </a:solidFill>
                <a:hlinkClick r:id="rId7"/>
              </a:rPr>
              <a:t>Efficient Dimension Reduction for Multivariate Response Data</a:t>
            </a:r>
            <a:endParaRPr sz="1800"/>
          </a:p>
          <a:p>
            <a:pPr indent="-342900" lvl="2" marL="1371600" marR="0" rtl="0" algn="l">
              <a:lnSpc>
                <a:spcPct val="100000"/>
              </a:lnSpc>
              <a:spcBef>
                <a:spcPts val="0"/>
              </a:spcBef>
              <a:spcAft>
                <a:spcPts val="0"/>
              </a:spcAft>
              <a:buSzPts val="1800"/>
              <a:buChar char="■"/>
            </a:pPr>
            <a:r>
              <a:rPr lang="en" sz="1800" u="sng">
                <a:solidFill>
                  <a:schemeClr val="hlink"/>
                </a:solidFill>
                <a:hlinkClick r:id="rId8"/>
              </a:rPr>
              <a:t>A new estimator for efficient dimension reduction in regression</a:t>
            </a:r>
            <a:endParaRPr sz="18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73"/>
          <p:cNvSpPr txBox="1"/>
          <p:nvPr>
            <p:ph type="title"/>
          </p:nvPr>
        </p:nvSpPr>
        <p:spPr>
          <a:xfrm>
            <a:off x="457200" y="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4/20/18</a:t>
            </a:r>
            <a:endParaRPr/>
          </a:p>
        </p:txBody>
      </p:sp>
      <p:sp>
        <p:nvSpPr>
          <p:cNvPr id="742" name="Google Shape;742;p73"/>
          <p:cNvSpPr txBox="1"/>
          <p:nvPr>
            <p:ph idx="1" type="body"/>
          </p:nvPr>
        </p:nvSpPr>
        <p:spPr>
          <a:xfrm>
            <a:off x="0" y="857400"/>
            <a:ext cx="9144000" cy="42861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600"/>
              </a:spcBef>
              <a:spcAft>
                <a:spcPts val="0"/>
              </a:spcAft>
              <a:buSzPts val="2200"/>
              <a:buChar char="●"/>
            </a:pPr>
            <a:r>
              <a:rPr lang="en" sz="2200"/>
              <a:t>Generating data for topological analysis:</a:t>
            </a:r>
            <a:endParaRPr sz="2200"/>
          </a:p>
          <a:p>
            <a:pPr indent="-368300" lvl="1" marL="914400" marR="0" rtl="0" algn="l">
              <a:lnSpc>
                <a:spcPct val="100000"/>
              </a:lnSpc>
              <a:spcBef>
                <a:spcPts val="0"/>
              </a:spcBef>
              <a:spcAft>
                <a:spcPts val="0"/>
              </a:spcAft>
              <a:buSzPts val="2200"/>
              <a:buChar char="○"/>
            </a:pPr>
            <a:r>
              <a:rPr lang="en" sz="2200" u="sng">
                <a:solidFill>
                  <a:schemeClr val="hlink"/>
                </a:solidFill>
                <a:hlinkClick r:id="rId3"/>
              </a:rPr>
              <a:t>Small neural networks</a:t>
            </a:r>
            <a:r>
              <a:rPr lang="en" sz="2200"/>
              <a:t> where weights (~40 parameters) are randomly initialized (using mxnet instead of tensorflow)</a:t>
            </a:r>
            <a:endParaRPr sz="2200"/>
          </a:p>
          <a:p>
            <a:pPr indent="-368300" lvl="1" marL="914400" marR="0" rtl="0" algn="l">
              <a:lnSpc>
                <a:spcPct val="100000"/>
              </a:lnSpc>
              <a:spcBef>
                <a:spcPts val="0"/>
              </a:spcBef>
              <a:spcAft>
                <a:spcPts val="0"/>
              </a:spcAft>
              <a:buSzPts val="2200"/>
              <a:buChar char="○"/>
            </a:pPr>
            <a:r>
              <a:rPr lang="en" sz="2200"/>
              <a:t>Goals:</a:t>
            </a:r>
            <a:endParaRPr sz="2200"/>
          </a:p>
          <a:p>
            <a:pPr indent="-368300" lvl="2" marL="1371600" marR="0" rtl="0" algn="l">
              <a:lnSpc>
                <a:spcPct val="100000"/>
              </a:lnSpc>
              <a:spcBef>
                <a:spcPts val="0"/>
              </a:spcBef>
              <a:spcAft>
                <a:spcPts val="0"/>
              </a:spcAft>
              <a:buSzPts val="2200"/>
              <a:buChar char="■"/>
            </a:pPr>
            <a:r>
              <a:rPr lang="en" sz="2200"/>
              <a:t>How frequently do local minima appear in the loss function landscape?</a:t>
            </a:r>
            <a:endParaRPr sz="2200"/>
          </a:p>
          <a:p>
            <a:pPr indent="-368300" lvl="2" marL="1371600" marR="0" rtl="0" algn="l">
              <a:lnSpc>
                <a:spcPct val="100000"/>
              </a:lnSpc>
              <a:spcBef>
                <a:spcPts val="0"/>
              </a:spcBef>
              <a:spcAft>
                <a:spcPts val="0"/>
              </a:spcAft>
              <a:buSzPts val="2200"/>
              <a:buChar char="■"/>
            </a:pPr>
            <a:r>
              <a:rPr lang="en" sz="2200"/>
              <a:t>Are these basins of similar shape and depth?</a:t>
            </a:r>
            <a:endParaRPr sz="2200"/>
          </a:p>
          <a:p>
            <a:pPr indent="0" lvl="0" marL="91440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Di and I also discussed the landscape of hyperparameters:</a:t>
            </a:r>
            <a:endParaRPr sz="2200"/>
          </a:p>
          <a:p>
            <a:pPr indent="-368300" lvl="2" marL="1371600" marR="0" rtl="0" algn="l">
              <a:lnSpc>
                <a:spcPct val="100000"/>
              </a:lnSpc>
              <a:spcBef>
                <a:spcPts val="0"/>
              </a:spcBef>
              <a:spcAft>
                <a:spcPts val="0"/>
              </a:spcAft>
              <a:buSzPts val="2200"/>
              <a:buChar char="■"/>
            </a:pPr>
            <a:r>
              <a:rPr lang="en" sz="2200"/>
              <a:t>Learning rate, momentum, alpha, beta, gamma, dropout</a:t>
            </a:r>
            <a:endParaRPr sz="2200"/>
          </a:p>
          <a:p>
            <a:pPr indent="-368300" lvl="2" marL="1371600" marR="0" rtl="0" algn="l">
              <a:lnSpc>
                <a:spcPct val="100000"/>
              </a:lnSpc>
              <a:spcBef>
                <a:spcPts val="0"/>
              </a:spcBef>
              <a:spcAft>
                <a:spcPts val="0"/>
              </a:spcAft>
              <a:buSzPts val="2200"/>
              <a:buChar char="■"/>
            </a:pPr>
            <a:r>
              <a:rPr lang="en" sz="2200"/>
              <a:t>Less clear how to analyze this...</a:t>
            </a:r>
            <a:endParaRPr sz="22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6" name="Shape 746"/>
        <p:cNvGrpSpPr/>
        <p:nvPr/>
      </p:nvGrpSpPr>
      <p:grpSpPr>
        <a:xfrm>
          <a:off x="0" y="0"/>
          <a:ext cx="0" cy="0"/>
          <a:chOff x="0" y="0"/>
          <a:chExt cx="0" cy="0"/>
        </a:xfrm>
      </p:grpSpPr>
      <p:sp>
        <p:nvSpPr>
          <p:cNvPr id="747" name="Google Shape;747;p74"/>
          <p:cNvSpPr txBox="1"/>
          <p:nvPr>
            <p:ph type="title"/>
          </p:nvPr>
        </p:nvSpPr>
        <p:spPr>
          <a:xfrm>
            <a:off x="457200" y="535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4/6/18</a:t>
            </a:r>
            <a:endParaRPr/>
          </a:p>
        </p:txBody>
      </p:sp>
      <p:sp>
        <p:nvSpPr>
          <p:cNvPr id="748" name="Google Shape;748;p74"/>
          <p:cNvSpPr txBox="1"/>
          <p:nvPr>
            <p:ph idx="1" type="body"/>
          </p:nvPr>
        </p:nvSpPr>
        <p:spPr>
          <a:xfrm>
            <a:off x="457200" y="910975"/>
            <a:ext cx="5793600" cy="40149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600"/>
              </a:spcBef>
              <a:spcAft>
                <a:spcPts val="0"/>
              </a:spcAft>
              <a:buSzPts val="2200"/>
              <a:buChar char="●"/>
            </a:pPr>
            <a:r>
              <a:rPr lang="en" sz="2200"/>
              <a:t>We made a baby…</a:t>
            </a:r>
            <a:endParaRPr sz="2200"/>
          </a:p>
          <a:p>
            <a:pPr indent="-368300" lvl="0" marL="457200" marR="0" rtl="0" algn="l">
              <a:lnSpc>
                <a:spcPct val="100000"/>
              </a:lnSpc>
              <a:spcBef>
                <a:spcPts val="0"/>
              </a:spcBef>
              <a:spcAft>
                <a:spcPts val="0"/>
              </a:spcAft>
              <a:buSzPts val="2200"/>
              <a:buChar char="●"/>
            </a:pPr>
            <a:r>
              <a:rPr lang="en" sz="2200"/>
              <a:t>I have no idea what I am doing…</a:t>
            </a:r>
            <a:endParaRPr sz="2200"/>
          </a:p>
          <a:p>
            <a:pPr indent="0" lvl="0" marL="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Resuming work next week</a:t>
            </a:r>
            <a:endParaRPr sz="2200"/>
          </a:p>
        </p:txBody>
      </p:sp>
      <p:pic>
        <p:nvPicPr>
          <p:cNvPr id="749" name="Google Shape;749;p74"/>
          <p:cNvPicPr preferRelativeResize="0"/>
          <p:nvPr/>
        </p:nvPicPr>
        <p:blipFill>
          <a:blip r:embed="rId3">
            <a:alphaModFix/>
          </a:blip>
          <a:stretch>
            <a:fillRect/>
          </a:stretch>
        </p:blipFill>
        <p:spPr>
          <a:xfrm>
            <a:off x="6250766" y="0"/>
            <a:ext cx="2893222" cy="5143506"/>
          </a:xfrm>
          <a:prstGeom prst="rect">
            <a:avLst/>
          </a:prstGeom>
          <a:noFill/>
          <a:ln>
            <a:noFill/>
          </a:ln>
        </p:spPr>
      </p:pic>
      <p:sp>
        <p:nvSpPr>
          <p:cNvPr id="750" name="Google Shape;750;p74"/>
          <p:cNvSpPr txBox="1"/>
          <p:nvPr/>
        </p:nvSpPr>
        <p:spPr>
          <a:xfrm>
            <a:off x="6273950" y="4097850"/>
            <a:ext cx="2487000" cy="104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F3F3F3"/>
                </a:solidFill>
              </a:rPr>
              <a:t>Lucas</a:t>
            </a:r>
            <a:endParaRPr>
              <a:solidFill>
                <a:srgbClr val="F3F3F3"/>
              </a:solidFill>
            </a:endParaRPr>
          </a:p>
          <a:p>
            <a:pPr indent="0" lvl="0" marL="0" rtl="0" algn="l">
              <a:spcBef>
                <a:spcPts val="0"/>
              </a:spcBef>
              <a:spcAft>
                <a:spcPts val="0"/>
              </a:spcAft>
              <a:buNone/>
            </a:pPr>
            <a:r>
              <a:rPr lang="en">
                <a:solidFill>
                  <a:srgbClr val="F3F3F3"/>
                </a:solidFill>
              </a:rPr>
              <a:t>7 lbs 8 oz</a:t>
            </a:r>
            <a:endParaRPr>
              <a:solidFill>
                <a:srgbClr val="F3F3F3"/>
              </a:solidFill>
            </a:endParaRPr>
          </a:p>
          <a:p>
            <a:pPr indent="0" lvl="0" marL="0" rtl="0" algn="l">
              <a:spcBef>
                <a:spcPts val="0"/>
              </a:spcBef>
              <a:spcAft>
                <a:spcPts val="0"/>
              </a:spcAft>
              <a:buNone/>
            </a:pPr>
            <a:r>
              <a:rPr lang="en">
                <a:solidFill>
                  <a:srgbClr val="F3F3F3"/>
                </a:solidFill>
              </a:rPr>
              <a:t>20“</a:t>
            </a:r>
            <a:endParaRPr>
              <a:solidFill>
                <a:srgbClr val="F3F3F3"/>
              </a:solidFill>
            </a:endParaRPr>
          </a:p>
          <a:p>
            <a:pPr indent="0" lvl="0" marL="0" rtl="0" algn="l">
              <a:spcBef>
                <a:spcPts val="0"/>
              </a:spcBef>
              <a:spcAft>
                <a:spcPts val="0"/>
              </a:spcAft>
              <a:buNone/>
            </a:pPr>
            <a:r>
              <a:rPr lang="en">
                <a:solidFill>
                  <a:srgbClr val="F3F3F3"/>
                </a:solidFill>
              </a:rPr>
              <a:t>3/30/2018 12:13pm</a:t>
            </a:r>
            <a:endParaRPr>
              <a:solidFill>
                <a:srgbClr val="F3F3F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75"/>
          <p:cNvSpPr txBox="1"/>
          <p:nvPr>
            <p:ph type="title"/>
          </p:nvPr>
        </p:nvSpPr>
        <p:spPr>
          <a:xfrm>
            <a:off x="457200" y="535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3/23/18</a:t>
            </a:r>
            <a:endParaRPr/>
          </a:p>
        </p:txBody>
      </p:sp>
      <p:sp>
        <p:nvSpPr>
          <p:cNvPr id="756" name="Google Shape;756;p75"/>
          <p:cNvSpPr txBox="1"/>
          <p:nvPr>
            <p:ph idx="1" type="body"/>
          </p:nvPr>
        </p:nvSpPr>
        <p:spPr>
          <a:xfrm>
            <a:off x="457200" y="910975"/>
            <a:ext cx="8229600" cy="40149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600"/>
              </a:spcBef>
              <a:spcAft>
                <a:spcPts val="0"/>
              </a:spcAft>
              <a:buSzPts val="2200"/>
              <a:buChar char="●"/>
            </a:pPr>
            <a:r>
              <a:rPr lang="en" sz="2200"/>
              <a:t>Debugging combustion dataset:</a:t>
            </a:r>
            <a:endParaRPr sz="2200"/>
          </a:p>
          <a:p>
            <a:pPr indent="-368300" lvl="1" marL="914400" marR="0" rtl="0" algn="l">
              <a:lnSpc>
                <a:spcPct val="100000"/>
              </a:lnSpc>
              <a:spcBef>
                <a:spcPts val="0"/>
              </a:spcBef>
              <a:spcAft>
                <a:spcPts val="0"/>
              </a:spcAft>
              <a:buSzPts val="2200"/>
              <a:buChar char="○"/>
            </a:pPr>
            <a:r>
              <a:rPr lang="en" sz="2200"/>
              <a:t>~5000 points represent a single location in domain space</a:t>
            </a:r>
            <a:endParaRPr sz="2200"/>
          </a:p>
          <a:p>
            <a:pPr indent="-368300" lvl="1" marL="914400" marR="0" rtl="0" algn="l">
              <a:lnSpc>
                <a:spcPct val="100000"/>
              </a:lnSpc>
              <a:spcBef>
                <a:spcPts val="0"/>
              </a:spcBef>
              <a:spcAft>
                <a:spcPts val="0"/>
              </a:spcAft>
              <a:buSzPts val="2200"/>
              <a:buChar char="○"/>
            </a:pPr>
            <a:r>
              <a:rPr lang="en" sz="2200"/>
              <a:t>Good work, Di!</a:t>
            </a:r>
            <a:endParaRPr sz="2200"/>
          </a:p>
          <a:p>
            <a:pPr indent="0" lvl="0" marL="45720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Collecting datasets for regulus analysis</a:t>
            </a:r>
            <a:endParaRPr sz="2200"/>
          </a:p>
          <a:p>
            <a:pPr indent="-368300" lvl="1" marL="914400" marR="0" rtl="0" algn="l">
              <a:lnSpc>
                <a:spcPct val="100000"/>
              </a:lnSpc>
              <a:spcBef>
                <a:spcPts val="0"/>
              </a:spcBef>
              <a:spcAft>
                <a:spcPts val="0"/>
              </a:spcAft>
              <a:buSzPts val="2200"/>
              <a:buChar char="○"/>
            </a:pPr>
            <a:r>
              <a:rPr lang="en" sz="2200"/>
              <a:t>Analytic functions for testing</a:t>
            </a:r>
            <a:endParaRPr sz="2200"/>
          </a:p>
          <a:p>
            <a:pPr indent="-368300" lvl="1" marL="914400" marR="0" rtl="0" algn="l">
              <a:lnSpc>
                <a:spcPct val="100000"/>
              </a:lnSpc>
              <a:spcBef>
                <a:spcPts val="0"/>
              </a:spcBef>
              <a:spcAft>
                <a:spcPts val="0"/>
              </a:spcAft>
              <a:buSzPts val="2200"/>
              <a:buChar char="○"/>
            </a:pPr>
            <a:r>
              <a:rPr lang="en" sz="2200"/>
              <a:t>PNNL data, some older INL data</a:t>
            </a:r>
            <a:endParaRPr sz="2200"/>
          </a:p>
          <a:p>
            <a:pPr indent="0" lvl="0" marL="45720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Discussions with Yarden and Di</a:t>
            </a:r>
            <a:endParaRPr sz="2200"/>
          </a:p>
          <a:p>
            <a:pPr indent="-368300" lvl="0" marL="457200" marR="0" rtl="0" algn="l">
              <a:lnSpc>
                <a:spcPct val="100000"/>
              </a:lnSpc>
              <a:spcBef>
                <a:spcPts val="0"/>
              </a:spcBef>
              <a:spcAft>
                <a:spcPts val="0"/>
              </a:spcAft>
              <a:buSzPts val="2200"/>
              <a:buChar char="●"/>
            </a:pPr>
            <a:r>
              <a:rPr lang="en" sz="2200"/>
              <a:t>Submitted abstract for interactive resampling of n-dimensional Morse-Smale complex</a:t>
            </a:r>
            <a:endParaRPr sz="2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Topo+ML</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Learning PyTorch</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Learning about aluminum foam project</a:t>
            </a:r>
            <a:endParaRPr>
              <a:solidFill>
                <a:schemeClr val="dk1"/>
              </a:solidFill>
            </a:endParaRPr>
          </a:p>
          <a:p>
            <a:pPr indent="0" lvl="0" marL="0" rtl="0" algn="l">
              <a:spcBef>
                <a:spcPts val="0"/>
              </a:spcBef>
              <a:spcAft>
                <a:spcPts val="0"/>
              </a:spcAft>
              <a:buNone/>
            </a:pPr>
            <a:r>
              <a:rPr b="1" lang="en" sz="1800">
                <a:solidFill>
                  <a:schemeClr val="dk1"/>
                </a:solidFill>
              </a:rPr>
              <a:t>Uncertain Topology</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Generating figures for Tushar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Editing paper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Running analysis on flow and temperature datasets (debugging required)</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Optimizing workflow for analysis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Attempting to autotune selection of:</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Persistence and # of clusters</a:t>
            </a:r>
            <a:endParaRPr>
              <a:solidFill>
                <a:schemeClr val="dk1"/>
              </a:solidFill>
            </a:endParaRPr>
          </a:p>
          <a:p>
            <a:pPr indent="0" lvl="0" marL="0" rtl="0" algn="l">
              <a:spcBef>
                <a:spcPts val="0"/>
              </a:spcBef>
              <a:spcAft>
                <a:spcPts val="0"/>
              </a:spcAft>
              <a:buNone/>
            </a:pPr>
            <a:r>
              <a:rPr b="1" lang="en" sz="1800">
                <a:solidFill>
                  <a:schemeClr val="dk1"/>
                </a:solidFill>
              </a:rPr>
              <a:t>Empty Region Graphs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Paper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Working on related</a:t>
            </a:r>
            <a:endParaRPr>
              <a:solidFill>
                <a:schemeClr val="dk1"/>
              </a:solidFill>
            </a:endParaRPr>
          </a:p>
          <a:p>
            <a:pPr indent="0" lvl="0" marL="914400" rtl="0" algn="l">
              <a:spcBef>
                <a:spcPts val="0"/>
              </a:spcBef>
              <a:spcAft>
                <a:spcPts val="0"/>
              </a:spcAft>
              <a:buNone/>
            </a:pPr>
            <a:r>
              <a:rPr lang="en">
                <a:solidFill>
                  <a:schemeClr val="dk1"/>
                </a:solidFill>
              </a:rPr>
              <a:t> works section</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NGLpy-CUDA</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Porting exploratory</a:t>
            </a:r>
            <a:endParaRPr>
              <a:solidFill>
                <a:schemeClr val="dk1"/>
              </a:solidFill>
            </a:endParaRPr>
          </a:p>
          <a:p>
            <a:pPr indent="0" lvl="0" marL="914400" rtl="0" algn="l">
              <a:spcBef>
                <a:spcPts val="0"/>
              </a:spcBef>
              <a:spcAft>
                <a:spcPts val="0"/>
              </a:spcAft>
              <a:buNone/>
            </a:pPr>
            <a:r>
              <a:rPr lang="en">
                <a:solidFill>
                  <a:schemeClr val="dk1"/>
                </a:solidFill>
              </a:rPr>
              <a:t>notebook to script</a:t>
            </a:r>
            <a:endParaRPr>
              <a:solidFill>
                <a:schemeClr val="dk1"/>
              </a:solidFill>
            </a:endParaRPr>
          </a:p>
          <a:p>
            <a:pPr indent="0" lvl="0" marL="914400" rtl="0" algn="l">
              <a:spcBef>
                <a:spcPts val="0"/>
              </a:spcBef>
              <a:spcAft>
                <a:spcPts val="0"/>
              </a:spcAft>
              <a:buNone/>
            </a:pPr>
            <a:r>
              <a:rPr lang="en">
                <a:solidFill>
                  <a:schemeClr val="dk1"/>
                </a:solidFill>
              </a:rPr>
              <a:t>that can run a</a:t>
            </a:r>
            <a:endParaRPr>
              <a:solidFill>
                <a:schemeClr val="dk1"/>
              </a:solidFill>
            </a:endParaRPr>
          </a:p>
          <a:p>
            <a:pPr indent="0" lvl="0" marL="914400" rtl="0" algn="l">
              <a:spcBef>
                <a:spcPts val="0"/>
              </a:spcBef>
              <a:spcAft>
                <a:spcPts val="0"/>
              </a:spcAft>
              <a:buNone/>
            </a:pPr>
            <a:r>
              <a:rPr lang="en">
                <a:solidFill>
                  <a:schemeClr val="dk1"/>
                </a:solidFill>
              </a:rPr>
              <a:t>larger volume of tests</a:t>
            </a:r>
            <a:endParaRPr>
              <a:solidFill>
                <a:schemeClr val="dk1"/>
              </a:solidFill>
            </a:endParaRPr>
          </a:p>
        </p:txBody>
      </p:sp>
      <p:sp>
        <p:nvSpPr>
          <p:cNvPr id="172" name="Google Shape;172;p31"/>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t>Topo+ML</a:t>
            </a:r>
            <a:endParaRPr b="1" sz="1800">
              <a:solidFill>
                <a:srgbClr val="000000"/>
              </a:solidFill>
            </a:endParaRPr>
          </a:p>
          <a:p>
            <a:pPr indent="-311150" lvl="0" marL="457200" rtl="0" algn="l">
              <a:spcBef>
                <a:spcPts val="0"/>
              </a:spcBef>
              <a:spcAft>
                <a:spcPts val="0"/>
              </a:spcAft>
              <a:buSzPts val="1300"/>
              <a:buChar char="●"/>
            </a:pPr>
            <a:r>
              <a:rPr lang="en"/>
              <a:t>Waiting on some results from Jay</a:t>
            </a:r>
            <a:endParaRPr/>
          </a:p>
          <a:p>
            <a:pPr indent="-317500" lvl="0" marL="457200" rtl="0" algn="l">
              <a:spcBef>
                <a:spcPts val="0"/>
              </a:spcBef>
              <a:spcAft>
                <a:spcPts val="0"/>
              </a:spcAft>
              <a:buSzPts val="1400"/>
              <a:buChar char="●"/>
            </a:pPr>
            <a:r>
              <a:rPr lang="en"/>
              <a:t>Try to look at the foam dataset</a:t>
            </a:r>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sz="1800">
                <a:solidFill>
                  <a:schemeClr val="dk1"/>
                </a:solidFill>
              </a:rPr>
              <a:t>Uncertain Topology</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Writing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Running more experiments with different noise models and making sense of real-world datasets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rgbClr val="000000"/>
              </a:buClr>
              <a:buSzPts val="1100"/>
              <a:buFont typeface="Arial"/>
              <a:buNone/>
            </a:pPr>
            <a:r>
              <a:rPr b="1" lang="en" sz="1800">
                <a:solidFill>
                  <a:schemeClr val="dk1"/>
                </a:solidFill>
              </a:rPr>
              <a:t>Empty Region Graphs</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Writing algorithm/framework section</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Running experiments and filling in text for that section</a:t>
            </a:r>
            <a:endParaRPr>
              <a:solidFill>
                <a:schemeClr val="dk1"/>
              </a:solidFill>
            </a:endParaRPr>
          </a:p>
          <a:p>
            <a:pPr indent="0" lvl="0" marL="457200" marR="0" rtl="0" algn="l">
              <a:lnSpc>
                <a:spcPct val="100000"/>
              </a:lnSpc>
              <a:spcBef>
                <a:spcPts val="0"/>
              </a:spcBef>
              <a:spcAft>
                <a:spcPts val="0"/>
              </a:spcAft>
              <a:buNone/>
            </a:pPr>
            <a:r>
              <a:t/>
            </a:r>
            <a:endParaRPr>
              <a:solidFill>
                <a:schemeClr val="dk1"/>
              </a:solidFill>
            </a:endParaRPr>
          </a:p>
          <a:p>
            <a:pPr indent="0" lvl="0" marL="457200" rtl="0" algn="l">
              <a:spcBef>
                <a:spcPts val="0"/>
              </a:spcBef>
              <a:spcAft>
                <a:spcPts val="0"/>
              </a:spcAft>
              <a:buNone/>
            </a:pPr>
            <a:r>
              <a:t/>
            </a:r>
            <a:endParaRPr>
              <a:solidFill>
                <a:schemeClr val="dk1"/>
              </a:solidFill>
            </a:endParaRPr>
          </a:p>
        </p:txBody>
      </p:sp>
      <p:sp>
        <p:nvSpPr>
          <p:cNvPr id="173" name="Google Shape;173;p31"/>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3/1/19</a:t>
            </a:r>
            <a:endParaRPr b="1" sz="3600">
              <a:solidFill>
                <a:srgbClr val="000000"/>
              </a:solidFill>
            </a:endParaRPr>
          </a:p>
        </p:txBody>
      </p:sp>
      <p:cxnSp>
        <p:nvCxnSpPr>
          <p:cNvPr id="174" name="Google Shape;174;p31"/>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175" name="Google Shape;175;p31"/>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176" name="Google Shape;176;p31"/>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177" name="Google Shape;177;p31"/>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pic>
        <p:nvPicPr>
          <p:cNvPr id="178" name="Google Shape;178;p31"/>
          <p:cNvPicPr preferRelativeResize="0"/>
          <p:nvPr/>
        </p:nvPicPr>
        <p:blipFill rotWithShape="1">
          <a:blip r:embed="rId3">
            <a:alphaModFix/>
          </a:blip>
          <a:srcRect b="10960" l="16565" r="13120" t="11580"/>
          <a:stretch/>
        </p:blipFill>
        <p:spPr>
          <a:xfrm>
            <a:off x="4805282" y="3949050"/>
            <a:ext cx="1404518" cy="1160450"/>
          </a:xfrm>
          <a:prstGeom prst="rect">
            <a:avLst/>
          </a:prstGeom>
          <a:noFill/>
          <a:ln>
            <a:noFill/>
          </a:ln>
        </p:spPr>
      </p:pic>
      <p:pic>
        <p:nvPicPr>
          <p:cNvPr id="179" name="Google Shape;179;p31"/>
          <p:cNvPicPr preferRelativeResize="0"/>
          <p:nvPr/>
        </p:nvPicPr>
        <p:blipFill>
          <a:blip r:embed="rId4">
            <a:alphaModFix/>
          </a:blip>
          <a:stretch>
            <a:fillRect/>
          </a:stretch>
        </p:blipFill>
        <p:spPr>
          <a:xfrm>
            <a:off x="6313688" y="3949050"/>
            <a:ext cx="1190824" cy="1160450"/>
          </a:xfrm>
          <a:prstGeom prst="rect">
            <a:avLst/>
          </a:prstGeom>
          <a:noFill/>
          <a:ln>
            <a:noFill/>
          </a:ln>
        </p:spPr>
      </p:pic>
      <p:pic>
        <p:nvPicPr>
          <p:cNvPr id="180" name="Google Shape;180;p31"/>
          <p:cNvPicPr preferRelativeResize="0"/>
          <p:nvPr/>
        </p:nvPicPr>
        <p:blipFill>
          <a:blip r:embed="rId5">
            <a:alphaModFix/>
          </a:blip>
          <a:stretch>
            <a:fillRect/>
          </a:stretch>
        </p:blipFill>
        <p:spPr>
          <a:xfrm>
            <a:off x="7608399" y="3949050"/>
            <a:ext cx="1160450" cy="1160450"/>
          </a:xfrm>
          <a:prstGeom prst="rect">
            <a:avLst/>
          </a:prstGeom>
          <a:noFill/>
          <a:ln>
            <a:noFill/>
          </a:ln>
        </p:spPr>
      </p:pic>
      <p:pic>
        <p:nvPicPr>
          <p:cNvPr id="181" name="Google Shape;181;p31"/>
          <p:cNvPicPr preferRelativeResize="0"/>
          <p:nvPr/>
        </p:nvPicPr>
        <p:blipFill>
          <a:blip r:embed="rId6">
            <a:alphaModFix/>
          </a:blip>
          <a:stretch>
            <a:fillRect/>
          </a:stretch>
        </p:blipFill>
        <p:spPr>
          <a:xfrm>
            <a:off x="2562925" y="3704113"/>
            <a:ext cx="1894100" cy="1130450"/>
          </a:xfrm>
          <a:prstGeom prst="rect">
            <a:avLst/>
          </a:prstGeom>
          <a:noFill/>
          <a:ln>
            <a:noFill/>
          </a:ln>
        </p:spPr>
      </p:pic>
      <p:sp>
        <p:nvSpPr>
          <p:cNvPr id="182" name="Google Shape;182;p31"/>
          <p:cNvSpPr txBox="1"/>
          <p:nvPr/>
        </p:nvSpPr>
        <p:spPr>
          <a:xfrm>
            <a:off x="2600000" y="3071475"/>
            <a:ext cx="18570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rgbClr val="980000"/>
                </a:solidFill>
              </a:rPr>
              <a:t>Temperature Ensemble</a:t>
            </a:r>
            <a:endParaRPr b="1" sz="1200">
              <a:solidFill>
                <a:srgbClr val="980000"/>
              </a:solidFill>
            </a:endParaRPr>
          </a:p>
          <a:p>
            <a:pPr indent="0" lvl="0" marL="0" rtl="0" algn="ctr">
              <a:spcBef>
                <a:spcPts val="0"/>
              </a:spcBef>
              <a:spcAft>
                <a:spcPts val="0"/>
              </a:spcAft>
              <a:buNone/>
            </a:pPr>
            <a:r>
              <a:rPr lang="en" sz="1200">
                <a:solidFill>
                  <a:srgbClr val="980000"/>
                </a:solidFill>
              </a:rPr>
              <a:t>Max assignment prob. for 4 clusters</a:t>
            </a:r>
            <a:endParaRPr sz="1200">
              <a:solidFill>
                <a:srgbClr val="980000"/>
              </a:solidFill>
            </a:endParaRPr>
          </a:p>
        </p:txBody>
      </p:sp>
      <p:sp>
        <p:nvSpPr>
          <p:cNvPr id="183" name="Google Shape;183;p31"/>
          <p:cNvSpPr txBox="1"/>
          <p:nvPr/>
        </p:nvSpPr>
        <p:spPr>
          <a:xfrm>
            <a:off x="7287000" y="3354750"/>
            <a:ext cx="18570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200">
                <a:solidFill>
                  <a:srgbClr val="980000"/>
                </a:solidFill>
              </a:rPr>
              <a:t>Ackley Function</a:t>
            </a:r>
            <a:endParaRPr b="1" sz="1200">
              <a:solidFill>
                <a:srgbClr val="980000"/>
              </a:solidFill>
            </a:endParaRPr>
          </a:p>
          <a:p>
            <a:pPr indent="0" lvl="0" marL="0" rtl="0" algn="ctr">
              <a:spcBef>
                <a:spcPts val="0"/>
              </a:spcBef>
              <a:spcAft>
                <a:spcPts val="0"/>
              </a:spcAft>
              <a:buNone/>
            </a:pPr>
            <a:r>
              <a:rPr lang="en" sz="1200">
                <a:solidFill>
                  <a:srgbClr val="980000"/>
                </a:solidFill>
              </a:rPr>
              <a:t>Noise amplitude as a function of domain</a:t>
            </a:r>
            <a:endParaRPr sz="1200">
              <a:solidFill>
                <a:srgbClr val="98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sp>
        <p:nvSpPr>
          <p:cNvPr id="761" name="Google Shape;761;p76"/>
          <p:cNvSpPr txBox="1"/>
          <p:nvPr>
            <p:ph type="title"/>
          </p:nvPr>
        </p:nvSpPr>
        <p:spPr>
          <a:xfrm>
            <a:off x="457200" y="535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3/16/18</a:t>
            </a:r>
            <a:endParaRPr/>
          </a:p>
        </p:txBody>
      </p:sp>
      <p:sp>
        <p:nvSpPr>
          <p:cNvPr id="762" name="Google Shape;762;p76"/>
          <p:cNvSpPr txBox="1"/>
          <p:nvPr>
            <p:ph idx="1" type="body"/>
          </p:nvPr>
        </p:nvSpPr>
        <p:spPr>
          <a:xfrm>
            <a:off x="457200" y="910975"/>
            <a:ext cx="8229600" cy="40149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600"/>
              </a:spcBef>
              <a:spcAft>
                <a:spcPts val="0"/>
              </a:spcAft>
              <a:buSzPts val="2200"/>
              <a:buChar char="●"/>
            </a:pPr>
            <a:r>
              <a:rPr lang="en" sz="2200"/>
              <a:t>Topopy:</a:t>
            </a:r>
            <a:endParaRPr sz="2200"/>
          </a:p>
          <a:p>
            <a:pPr indent="-368300" lvl="1" marL="914400" marR="0" rtl="0" algn="l">
              <a:lnSpc>
                <a:spcPct val="100000"/>
              </a:lnSpc>
              <a:spcBef>
                <a:spcPts val="0"/>
              </a:spcBef>
              <a:spcAft>
                <a:spcPts val="0"/>
              </a:spcAft>
              <a:buSzPts val="2200"/>
              <a:buChar char="○"/>
            </a:pPr>
            <a:r>
              <a:rPr lang="en" sz="2200"/>
              <a:t>Removing flat extrema from appearing in the hierarchy</a:t>
            </a:r>
            <a:endParaRPr sz="2200"/>
          </a:p>
          <a:p>
            <a:pPr indent="-368300" lvl="1" marL="914400" marR="0" rtl="0" algn="l">
              <a:lnSpc>
                <a:spcPct val="100000"/>
              </a:lnSpc>
              <a:spcBef>
                <a:spcPts val="0"/>
              </a:spcBef>
              <a:spcAft>
                <a:spcPts val="0"/>
              </a:spcAft>
              <a:buSzPts val="2200"/>
              <a:buChar char="○"/>
            </a:pPr>
            <a:r>
              <a:rPr lang="en" sz="2200"/>
              <a:t>Disabling broken check for single connected component (use instead a flag to ensure it if needed)</a:t>
            </a:r>
            <a:endParaRPr sz="2200"/>
          </a:p>
          <a:p>
            <a:pPr indent="-368300" lvl="1" marL="914400" marR="0" rtl="0" algn="l">
              <a:lnSpc>
                <a:spcPct val="100000"/>
              </a:lnSpc>
              <a:spcBef>
                <a:spcPts val="0"/>
              </a:spcBef>
              <a:spcAft>
                <a:spcPts val="0"/>
              </a:spcAft>
              <a:buSzPts val="2200"/>
              <a:buChar char="○"/>
            </a:pPr>
            <a:r>
              <a:rPr lang="en" sz="2200"/>
              <a:t>Reducing warning messages</a:t>
            </a:r>
            <a:endParaRPr sz="2200"/>
          </a:p>
          <a:p>
            <a:pPr indent="-368300" lvl="1" marL="914400" marR="0" rtl="0" algn="l">
              <a:lnSpc>
                <a:spcPct val="100000"/>
              </a:lnSpc>
              <a:spcBef>
                <a:spcPts val="0"/>
              </a:spcBef>
              <a:spcAft>
                <a:spcPts val="0"/>
              </a:spcAft>
              <a:buSzPts val="2200"/>
              <a:buChar char="○"/>
            </a:pPr>
            <a:r>
              <a:rPr lang="en" sz="2200"/>
              <a:t>Debugging bug with case from Yarden (loop in hierarchy)</a:t>
            </a:r>
            <a:endParaRPr sz="2200"/>
          </a:p>
          <a:p>
            <a:pPr indent="0" lvl="0" marL="457200" marR="0" rtl="0" algn="l">
              <a:lnSpc>
                <a:spcPct val="100000"/>
              </a:lnSpc>
              <a:spcBef>
                <a:spcPts val="600"/>
              </a:spcBef>
              <a:spcAft>
                <a:spcPts val="0"/>
              </a:spcAft>
              <a:buNone/>
            </a:pPr>
            <a:r>
              <a:t/>
            </a:r>
            <a:endParaRPr sz="2200"/>
          </a:p>
          <a:p>
            <a:pPr indent="-368300" lvl="0" marL="457200" marR="0" rtl="0" algn="l">
              <a:lnSpc>
                <a:spcPct val="100000"/>
              </a:lnSpc>
              <a:spcBef>
                <a:spcPts val="600"/>
              </a:spcBef>
              <a:spcAft>
                <a:spcPts val="0"/>
              </a:spcAft>
              <a:buSzPts val="2200"/>
              <a:buChar char="●"/>
            </a:pPr>
            <a:r>
              <a:rPr lang="en" sz="2200"/>
              <a:t>Paper:</a:t>
            </a:r>
            <a:endParaRPr sz="2200"/>
          </a:p>
          <a:p>
            <a:pPr indent="-368300" lvl="1" marL="914400" marR="0" rtl="0" algn="l">
              <a:lnSpc>
                <a:spcPct val="100000"/>
              </a:lnSpc>
              <a:spcBef>
                <a:spcPts val="0"/>
              </a:spcBef>
              <a:spcAft>
                <a:spcPts val="0"/>
              </a:spcAft>
              <a:buSzPts val="2200"/>
              <a:buChar char="○"/>
            </a:pPr>
            <a:r>
              <a:rPr lang="en" sz="2200"/>
              <a:t>Working with Di on fleshing out details for resampling MSC</a:t>
            </a:r>
            <a:endParaRPr sz="2200"/>
          </a:p>
          <a:p>
            <a:pPr indent="-368300" lvl="1" marL="914400" marR="0" rtl="0" algn="l">
              <a:lnSpc>
                <a:spcPct val="100000"/>
              </a:lnSpc>
              <a:spcBef>
                <a:spcPts val="0"/>
              </a:spcBef>
              <a:spcAft>
                <a:spcPts val="0"/>
              </a:spcAft>
              <a:buSzPts val="2200"/>
              <a:buChar char="○"/>
            </a:pPr>
            <a:r>
              <a:rPr lang="en" sz="2200"/>
              <a:t>Discussion today</a:t>
            </a:r>
            <a:endParaRPr sz="2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77"/>
          <p:cNvSpPr txBox="1"/>
          <p:nvPr>
            <p:ph type="title"/>
          </p:nvPr>
        </p:nvSpPr>
        <p:spPr>
          <a:xfrm>
            <a:off x="457200" y="535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3/9/18</a:t>
            </a:r>
            <a:endParaRPr/>
          </a:p>
        </p:txBody>
      </p:sp>
      <p:sp>
        <p:nvSpPr>
          <p:cNvPr id="768" name="Google Shape;768;p77"/>
          <p:cNvSpPr txBox="1"/>
          <p:nvPr>
            <p:ph idx="1" type="body"/>
          </p:nvPr>
        </p:nvSpPr>
        <p:spPr>
          <a:xfrm>
            <a:off x="457200" y="910975"/>
            <a:ext cx="8229600" cy="4014900"/>
          </a:xfrm>
          <a:prstGeom prst="rect">
            <a:avLst/>
          </a:prstGeom>
        </p:spPr>
        <p:txBody>
          <a:bodyPr anchorCtr="0" anchor="t" bIns="91425" lIns="91425" spcFirstLastPara="1" rIns="91425" wrap="square" tIns="91425">
            <a:noAutofit/>
          </a:bodyPr>
          <a:lstStyle/>
          <a:p>
            <a:pPr indent="-368300" lvl="0" marL="457200" marR="0" rtl="0" algn="l">
              <a:lnSpc>
                <a:spcPct val="100000"/>
              </a:lnSpc>
              <a:spcBef>
                <a:spcPts val="600"/>
              </a:spcBef>
              <a:spcAft>
                <a:spcPts val="0"/>
              </a:spcAft>
              <a:buSzPts val="2200"/>
              <a:buChar char="●"/>
            </a:pPr>
            <a:r>
              <a:rPr lang="en" sz="2200"/>
              <a:t>Some additional checks and features for topopy:</a:t>
            </a:r>
            <a:endParaRPr sz="2200"/>
          </a:p>
          <a:p>
            <a:pPr indent="-342900" lvl="1" marL="914400" marR="0" rtl="0" algn="l">
              <a:lnSpc>
                <a:spcPct val="100000"/>
              </a:lnSpc>
              <a:spcBef>
                <a:spcPts val="0"/>
              </a:spcBef>
              <a:spcAft>
                <a:spcPts val="0"/>
              </a:spcAft>
              <a:buSzPts val="1800"/>
              <a:buChar char="○"/>
            </a:pPr>
            <a:r>
              <a:rPr lang="en" sz="1800"/>
              <a:t>Ensuring data is a single connected component</a:t>
            </a:r>
            <a:endParaRPr sz="1800"/>
          </a:p>
          <a:p>
            <a:pPr indent="-342900" lvl="1" marL="914400" marR="0" rtl="0" algn="l">
              <a:lnSpc>
                <a:spcPct val="100000"/>
              </a:lnSpc>
              <a:spcBef>
                <a:spcPts val="0"/>
              </a:spcBef>
              <a:spcAft>
                <a:spcPts val="0"/>
              </a:spcAft>
              <a:buSzPts val="1800"/>
              <a:buChar char="○"/>
            </a:pPr>
            <a:r>
              <a:rPr lang="en" sz="1800"/>
              <a:t>Testing for range space and domain space duplicates</a:t>
            </a:r>
            <a:endParaRPr sz="1800"/>
          </a:p>
          <a:p>
            <a:pPr indent="0" lvl="0" marL="457200" marR="0" rtl="0" algn="l">
              <a:lnSpc>
                <a:spcPct val="100000"/>
              </a:lnSpc>
              <a:spcBef>
                <a:spcPts val="600"/>
              </a:spcBef>
              <a:spcAft>
                <a:spcPts val="0"/>
              </a:spcAft>
              <a:buNone/>
            </a:pPr>
            <a:r>
              <a:t/>
            </a:r>
            <a:endParaRPr sz="1800"/>
          </a:p>
          <a:p>
            <a:pPr indent="-368300" lvl="0" marL="457200" marR="0" rtl="0" algn="l">
              <a:lnSpc>
                <a:spcPct val="100000"/>
              </a:lnSpc>
              <a:spcBef>
                <a:spcPts val="600"/>
              </a:spcBef>
              <a:spcAft>
                <a:spcPts val="0"/>
              </a:spcAft>
              <a:buSzPts val="2200"/>
              <a:buChar char="●"/>
            </a:pPr>
            <a:r>
              <a:rPr lang="en" sz="2200"/>
              <a:t>Building collection of linear models for each Morse-Smale cell across all persistence levels</a:t>
            </a:r>
            <a:endParaRPr sz="2200"/>
          </a:p>
          <a:p>
            <a:pPr indent="-342900" lvl="1" marL="914400" marR="0" rtl="0" algn="l">
              <a:lnSpc>
                <a:spcPct val="100000"/>
              </a:lnSpc>
              <a:spcBef>
                <a:spcPts val="0"/>
              </a:spcBef>
              <a:spcAft>
                <a:spcPts val="0"/>
              </a:spcAft>
              <a:buSzPts val="1800"/>
              <a:buChar char="○"/>
            </a:pPr>
            <a:r>
              <a:rPr lang="en" sz="1800"/>
              <a:t>Evaluate the space of models to determine if there is enough diversity to warrant use of Morse-Smale complex</a:t>
            </a:r>
            <a:endParaRPr sz="1800"/>
          </a:p>
          <a:p>
            <a:pPr indent="-368300" lvl="0" marL="457200" marR="0" rtl="0" algn="l">
              <a:lnSpc>
                <a:spcPct val="100000"/>
              </a:lnSpc>
              <a:spcBef>
                <a:spcPts val="0"/>
              </a:spcBef>
              <a:spcAft>
                <a:spcPts val="0"/>
              </a:spcAft>
              <a:buSzPts val="2200"/>
              <a:buChar char="●"/>
            </a:pPr>
            <a:r>
              <a:rPr lang="en" sz="2200" u="sng">
                <a:solidFill>
                  <a:schemeClr val="hlink"/>
                </a:solidFill>
                <a:hlinkClick r:id="rId3"/>
              </a:rPr>
              <a:t>Ensemble models</a:t>
            </a:r>
            <a:r>
              <a:rPr lang="en" sz="2200"/>
              <a:t> for reading group</a:t>
            </a:r>
            <a:endParaRPr sz="2200"/>
          </a:p>
          <a:p>
            <a:pPr indent="-368300" lvl="0" marL="457200" marR="0" rtl="0" algn="l">
              <a:lnSpc>
                <a:spcPct val="100000"/>
              </a:lnSpc>
              <a:spcBef>
                <a:spcPts val="0"/>
              </a:spcBef>
              <a:spcAft>
                <a:spcPts val="0"/>
              </a:spcAft>
              <a:buSzPts val="2200"/>
              <a:buChar char="●"/>
            </a:pPr>
            <a:r>
              <a:rPr lang="en" sz="2200"/>
              <a:t>Next week:</a:t>
            </a:r>
            <a:endParaRPr sz="2200"/>
          </a:p>
          <a:p>
            <a:pPr indent="-368300" lvl="1" marL="914400" marR="0" rtl="0" algn="l">
              <a:lnSpc>
                <a:spcPct val="100000"/>
              </a:lnSpc>
              <a:spcBef>
                <a:spcPts val="0"/>
              </a:spcBef>
              <a:spcAft>
                <a:spcPts val="0"/>
              </a:spcAft>
              <a:buSzPts val="2200"/>
              <a:buChar char="○"/>
            </a:pPr>
            <a:r>
              <a:rPr lang="en" sz="2200"/>
              <a:t>start working more on writing</a:t>
            </a:r>
            <a:endParaRPr sz="2200"/>
          </a:p>
          <a:p>
            <a:pPr indent="-368300" lvl="1" marL="914400" marR="0" rtl="0" algn="l">
              <a:lnSpc>
                <a:spcPct val="100000"/>
              </a:lnSpc>
              <a:spcBef>
                <a:spcPts val="0"/>
              </a:spcBef>
              <a:spcAft>
                <a:spcPts val="0"/>
              </a:spcAft>
              <a:buSzPts val="2200"/>
              <a:buChar char="○"/>
            </a:pPr>
            <a:r>
              <a:rPr lang="en" sz="2200"/>
              <a:t>Syncing with Di and Yarden</a:t>
            </a:r>
            <a:endParaRPr sz="22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sp>
        <p:nvSpPr>
          <p:cNvPr id="773" name="Google Shape;773;p78"/>
          <p:cNvSpPr txBox="1"/>
          <p:nvPr>
            <p:ph type="title"/>
          </p:nvPr>
        </p:nvSpPr>
        <p:spPr>
          <a:xfrm>
            <a:off x="457200" y="2821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3/2/18</a:t>
            </a:r>
            <a:endParaRPr/>
          </a:p>
        </p:txBody>
      </p:sp>
      <p:sp>
        <p:nvSpPr>
          <p:cNvPr id="774" name="Google Shape;774;p78"/>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Iterating with Yarden and Di on using Morse-Smale complex for high-dimensional nuclear data</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lang="en" sz="2400"/>
              <a:t>topopy</a:t>
            </a:r>
            <a:endParaRPr sz="2400"/>
          </a:p>
          <a:p>
            <a:pPr indent="-381000" lvl="1" marL="914400" rtl="0" algn="l">
              <a:spcBef>
                <a:spcPts val="0"/>
              </a:spcBef>
              <a:spcAft>
                <a:spcPts val="0"/>
              </a:spcAft>
              <a:buSzPts val="2400"/>
              <a:buChar char="○"/>
            </a:pPr>
            <a:r>
              <a:rPr lang="en" sz="2400"/>
              <a:t>PEP8 standards </a:t>
            </a:r>
            <a:endParaRPr/>
          </a:p>
          <a:p>
            <a:pPr indent="-381000" lvl="1" marL="914400" rtl="0" algn="l">
              <a:spcBef>
                <a:spcPts val="0"/>
              </a:spcBef>
              <a:spcAft>
                <a:spcPts val="0"/>
              </a:spcAft>
              <a:buSzPts val="2400"/>
              <a:buChar char="○"/>
            </a:pPr>
            <a:r>
              <a:rPr lang="en" sz="2400"/>
              <a:t>unit testing - 90% code coverage</a:t>
            </a:r>
            <a:endParaRPr sz="2400"/>
          </a:p>
          <a:p>
            <a:pPr indent="-381000" lvl="1" marL="914400" rtl="0" algn="l">
              <a:spcBef>
                <a:spcPts val="0"/>
              </a:spcBef>
              <a:spcAft>
                <a:spcPts val="0"/>
              </a:spcAft>
              <a:buSzPts val="2400"/>
              <a:buChar char="○"/>
            </a:pPr>
            <a:r>
              <a:rPr lang="en"/>
              <a:t>Setting up continuous integration with https://travis-ci.org/</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8" name="Shape 778"/>
        <p:cNvGrpSpPr/>
        <p:nvPr/>
      </p:nvGrpSpPr>
      <p:grpSpPr>
        <a:xfrm>
          <a:off x="0" y="0"/>
          <a:ext cx="0" cy="0"/>
          <a:chOff x="0" y="0"/>
          <a:chExt cx="0" cy="0"/>
        </a:xfrm>
      </p:grpSpPr>
      <p:sp>
        <p:nvSpPr>
          <p:cNvPr id="779" name="Google Shape;779;p79"/>
          <p:cNvSpPr txBox="1"/>
          <p:nvPr>
            <p:ph type="title"/>
          </p:nvPr>
        </p:nvSpPr>
        <p:spPr>
          <a:xfrm>
            <a:off x="457200" y="2821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2/16/18</a:t>
            </a:r>
            <a:endParaRPr/>
          </a:p>
        </p:txBody>
      </p:sp>
      <p:sp>
        <p:nvSpPr>
          <p:cNvPr id="780" name="Google Shape;780;p79"/>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Working with Di a lot, looking into </a:t>
            </a:r>
            <a:r>
              <a:rPr lang="en" sz="2400" u="sng">
                <a:solidFill>
                  <a:schemeClr val="hlink"/>
                </a:solidFill>
                <a:hlinkClick r:id="rId3"/>
              </a:rPr>
              <a:t>Sankey diagram</a:t>
            </a:r>
            <a:r>
              <a:rPr lang="en" sz="2400"/>
              <a:t> visualization of n-dimensional Morse-Smale complex as alternative to dendrogram</a:t>
            </a:r>
            <a:endParaRPr sz="2400"/>
          </a:p>
          <a:p>
            <a:pPr indent="-381000" lvl="1" marL="914400" rtl="0" algn="l">
              <a:spcBef>
                <a:spcPts val="0"/>
              </a:spcBef>
              <a:spcAft>
                <a:spcPts val="0"/>
              </a:spcAft>
              <a:buSzPts val="2400"/>
              <a:buChar char="○"/>
            </a:pPr>
            <a:r>
              <a:rPr lang="en"/>
              <a:t>Hoping to give a clearer picture of crystal size than colormap</a:t>
            </a:r>
            <a:endParaRPr sz="2400"/>
          </a:p>
          <a:p>
            <a:pPr indent="0" lvl="0" marL="0" rtl="0" algn="l">
              <a:spcBef>
                <a:spcPts val="600"/>
              </a:spcBef>
              <a:spcAft>
                <a:spcPts val="0"/>
              </a:spcAft>
              <a:buNone/>
            </a:pPr>
            <a:r>
              <a:t/>
            </a:r>
            <a:endParaRPr sz="2400"/>
          </a:p>
          <a:p>
            <a:pPr indent="-381000" lvl="0" marL="457200" rtl="0" algn="l">
              <a:spcBef>
                <a:spcPts val="600"/>
              </a:spcBef>
              <a:spcAft>
                <a:spcPts val="0"/>
              </a:spcAft>
              <a:buSzPts val="2400"/>
              <a:buChar char="●"/>
            </a:pPr>
            <a:r>
              <a:rPr lang="en" sz="2400"/>
              <a:t>Literature survey of in-situ resampling experiments guided by visualization</a:t>
            </a:r>
            <a:endParaRPr sz="2400"/>
          </a:p>
          <a:p>
            <a:pPr indent="-381000" lvl="0" marL="457200" rtl="0" algn="l">
              <a:spcBef>
                <a:spcPts val="0"/>
              </a:spcBef>
              <a:spcAft>
                <a:spcPts val="0"/>
              </a:spcAft>
              <a:buSzPts val="2400"/>
              <a:buChar char="●"/>
            </a:pPr>
            <a:r>
              <a:rPr lang="en" sz="2400"/>
              <a:t>Abstract, Introduction, and list of related works for </a:t>
            </a:r>
            <a:r>
              <a:rPr lang="en" sz="2400" u="sng">
                <a:solidFill>
                  <a:schemeClr val="hlink"/>
                </a:solidFill>
                <a:hlinkClick r:id="rId4"/>
              </a:rPr>
              <a:t>paper</a:t>
            </a:r>
            <a:endParaRPr sz="24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80"/>
          <p:cNvSpPr txBox="1"/>
          <p:nvPr>
            <p:ph type="title"/>
          </p:nvPr>
        </p:nvSpPr>
        <p:spPr>
          <a:xfrm>
            <a:off x="457200" y="2821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2/9/18</a:t>
            </a:r>
            <a:endParaRPr/>
          </a:p>
        </p:txBody>
      </p:sp>
      <p:sp>
        <p:nvSpPr>
          <p:cNvPr id="786" name="Google Shape;786;p80"/>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Iterating with Di on </a:t>
            </a:r>
            <a:r>
              <a:rPr lang="en" sz="2400" u="sng">
                <a:solidFill>
                  <a:schemeClr val="hlink"/>
                </a:solidFill>
                <a:hlinkClick r:id="rId3"/>
              </a:rPr>
              <a:t>paper</a:t>
            </a:r>
            <a:r>
              <a:rPr lang="en" sz="2400"/>
              <a:t> for resampling the Morse-Smale complex in high dimensions</a:t>
            </a:r>
            <a:endParaRPr sz="2400"/>
          </a:p>
          <a:p>
            <a:pPr indent="-381000" lvl="1" marL="914400" rtl="0" algn="l">
              <a:spcBef>
                <a:spcPts val="0"/>
              </a:spcBef>
              <a:spcAft>
                <a:spcPts val="0"/>
              </a:spcAft>
              <a:buSzPts val="2400"/>
              <a:buChar char="○"/>
            </a:pPr>
            <a:r>
              <a:rPr lang="en"/>
              <a:t>Playing catch-up here: hoping to have Introduction by end of day</a:t>
            </a:r>
            <a:endParaRPr/>
          </a:p>
          <a:p>
            <a:pPr indent="0" lvl="0" marL="457200" rtl="0" algn="l">
              <a:spcBef>
                <a:spcPts val="600"/>
              </a:spcBef>
              <a:spcAft>
                <a:spcPts val="0"/>
              </a:spcAft>
              <a:buNone/>
            </a:pPr>
            <a:r>
              <a:t/>
            </a:r>
            <a:endParaRPr/>
          </a:p>
          <a:p>
            <a:pPr indent="-381000" lvl="0" marL="457200" rtl="0" algn="l">
              <a:spcBef>
                <a:spcPts val="600"/>
              </a:spcBef>
              <a:spcAft>
                <a:spcPts val="0"/>
              </a:spcAft>
              <a:buSzPts val="2400"/>
              <a:buChar char="●"/>
            </a:pPr>
            <a:r>
              <a:rPr lang="en" sz="2400"/>
              <a:t>Test driving Regulus</a:t>
            </a:r>
            <a:endParaRPr sz="2400"/>
          </a:p>
          <a:p>
            <a:pPr indent="-381000" lvl="0" marL="457200" rtl="0" algn="l">
              <a:spcBef>
                <a:spcPts val="0"/>
              </a:spcBef>
              <a:spcAft>
                <a:spcPts val="0"/>
              </a:spcAft>
              <a:buSzPts val="2400"/>
              <a:buChar char="●"/>
            </a:pPr>
            <a:r>
              <a:rPr lang="en" sz="2400"/>
              <a:t>Minor tweak to topopy to expose the saddle points</a:t>
            </a:r>
            <a:endParaRPr sz="2400"/>
          </a:p>
          <a:p>
            <a:pPr indent="-381000" lvl="0" marL="457200" rtl="0" algn="l">
              <a:spcBef>
                <a:spcPts val="0"/>
              </a:spcBef>
              <a:spcAft>
                <a:spcPts val="0"/>
              </a:spcAft>
              <a:buSzPts val="2400"/>
              <a:buChar char="●"/>
            </a:pPr>
            <a:r>
              <a:rPr lang="en" sz="2400"/>
              <a:t>Some progress on efficiency of decision boudary analysis, but still testing...</a:t>
            </a:r>
            <a:endParaRPr sz="24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81"/>
          <p:cNvSpPr txBox="1"/>
          <p:nvPr>
            <p:ph type="title"/>
          </p:nvPr>
        </p:nvSpPr>
        <p:spPr>
          <a:xfrm>
            <a:off x="457200" y="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2/2/18</a:t>
            </a:r>
            <a:endParaRPr/>
          </a:p>
        </p:txBody>
      </p:sp>
      <p:sp>
        <p:nvSpPr>
          <p:cNvPr id="792" name="Google Shape;792;p81"/>
          <p:cNvSpPr txBox="1"/>
          <p:nvPr>
            <p:ph idx="1" type="body"/>
          </p:nvPr>
        </p:nvSpPr>
        <p:spPr>
          <a:xfrm>
            <a:off x="457200" y="857400"/>
            <a:ext cx="8229600" cy="42861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Dissertation writing</a:t>
            </a:r>
            <a:endParaRPr sz="2000"/>
          </a:p>
          <a:p>
            <a:pPr indent="-355600" lvl="0" marL="457200" rtl="0" algn="l">
              <a:spcBef>
                <a:spcPts val="0"/>
              </a:spcBef>
              <a:spcAft>
                <a:spcPts val="0"/>
              </a:spcAft>
              <a:buSzPts val="2000"/>
              <a:buChar char="●"/>
            </a:pPr>
            <a:r>
              <a:rPr lang="en" sz="2000"/>
              <a:t>Catching up on ML coursework</a:t>
            </a:r>
            <a:endParaRPr sz="2000"/>
          </a:p>
          <a:p>
            <a:pPr indent="0" lvl="0" marL="0" rtl="0" algn="l">
              <a:spcBef>
                <a:spcPts val="600"/>
              </a:spcBef>
              <a:spcAft>
                <a:spcPts val="0"/>
              </a:spcAft>
              <a:buNone/>
            </a:pPr>
            <a:r>
              <a:t/>
            </a:r>
            <a:endParaRPr sz="2000"/>
          </a:p>
          <a:p>
            <a:pPr indent="-355600" lvl="0" marL="457200" rtl="0" algn="l">
              <a:spcBef>
                <a:spcPts val="600"/>
              </a:spcBef>
              <a:spcAft>
                <a:spcPts val="0"/>
              </a:spcAft>
              <a:buSzPts val="2000"/>
              <a:buChar char="●"/>
            </a:pPr>
            <a:r>
              <a:rPr lang="en" sz="2000"/>
              <a:t>Back to Decision boundary analysis:</a:t>
            </a:r>
            <a:endParaRPr sz="2000"/>
          </a:p>
          <a:p>
            <a:pPr indent="-355600" lvl="1" marL="914400" rtl="0" algn="l">
              <a:spcBef>
                <a:spcPts val="0"/>
              </a:spcBef>
              <a:spcAft>
                <a:spcPts val="0"/>
              </a:spcAft>
              <a:buSzPts val="2000"/>
              <a:buChar char="○"/>
            </a:pPr>
            <a:r>
              <a:rPr lang="en" sz="2000"/>
              <a:t>Performance issues for 12D test set:</a:t>
            </a:r>
            <a:endParaRPr sz="2000"/>
          </a:p>
          <a:p>
            <a:pPr indent="-355600" lvl="2" marL="1371600" rtl="0" algn="l">
              <a:spcBef>
                <a:spcPts val="0"/>
              </a:spcBef>
              <a:spcAft>
                <a:spcPts val="0"/>
              </a:spcAft>
              <a:buSzPts val="2000"/>
              <a:buChar char="■"/>
            </a:pPr>
            <a:r>
              <a:rPr lang="en" sz="2000"/>
              <a:t>extracting boundary samples (43min -&gt; ~10 min)</a:t>
            </a:r>
            <a:endParaRPr sz="2000"/>
          </a:p>
          <a:p>
            <a:pPr indent="-355600" lvl="2" marL="1371600" rtl="0" algn="l">
              <a:spcBef>
                <a:spcPts val="0"/>
              </a:spcBef>
              <a:spcAft>
                <a:spcPts val="0"/>
              </a:spcAft>
              <a:buSzPts val="2000"/>
              <a:buChar char="■"/>
            </a:pPr>
            <a:r>
              <a:rPr lang="en" sz="2000"/>
              <a:t>computing analytic gradients (?? min)</a:t>
            </a:r>
            <a:endParaRPr sz="2000"/>
          </a:p>
          <a:p>
            <a:pPr indent="-355600" lvl="2" marL="1371600" rtl="0" algn="l">
              <a:spcBef>
                <a:spcPts val="0"/>
              </a:spcBef>
              <a:spcAft>
                <a:spcPts val="0"/>
              </a:spcAft>
              <a:buSzPts val="2000"/>
              <a:buChar char="■"/>
            </a:pPr>
            <a:r>
              <a:rPr lang="en" sz="2000"/>
              <a:t>clustering (?? min)</a:t>
            </a:r>
            <a:endParaRPr sz="2000"/>
          </a:p>
          <a:p>
            <a:pPr indent="-355600" lvl="1" marL="914400" rtl="0" algn="l">
              <a:spcBef>
                <a:spcPts val="0"/>
              </a:spcBef>
              <a:spcAft>
                <a:spcPts val="0"/>
              </a:spcAft>
              <a:buSzPts val="2000"/>
              <a:buChar char="○"/>
            </a:pPr>
            <a:r>
              <a:rPr lang="en" sz="2000"/>
              <a:t>Need to test the extracted set with DataExplorerHD</a:t>
            </a:r>
            <a:endParaRPr sz="2000"/>
          </a:p>
          <a:p>
            <a:pPr indent="0" lvl="0" marL="457200" rtl="0" algn="l">
              <a:spcBef>
                <a:spcPts val="600"/>
              </a:spcBef>
              <a:spcAft>
                <a:spcPts val="0"/>
              </a:spcAft>
              <a:buNone/>
            </a:pPr>
            <a:r>
              <a:t/>
            </a:r>
            <a:endParaRPr sz="2000"/>
          </a:p>
          <a:p>
            <a:pPr indent="-355600" lvl="0" marL="457200" rtl="0" algn="l">
              <a:spcBef>
                <a:spcPts val="600"/>
              </a:spcBef>
              <a:spcAft>
                <a:spcPts val="0"/>
              </a:spcAft>
              <a:buSzPts val="2000"/>
              <a:buChar char="●"/>
            </a:pPr>
            <a:r>
              <a:rPr lang="en" sz="2000"/>
              <a:t>Talking with Di on resampling high-dimensional Morse-Smale complex</a:t>
            </a:r>
            <a:endParaRPr sz="2000"/>
          </a:p>
        </p:txBody>
      </p:sp>
      <p:sp>
        <p:nvSpPr>
          <p:cNvPr id="793" name="Google Shape;793;p81"/>
          <p:cNvSpPr txBox="1"/>
          <p:nvPr/>
        </p:nvSpPr>
        <p:spPr>
          <a:xfrm>
            <a:off x="7795800" y="2739475"/>
            <a:ext cx="1272000" cy="754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In</a:t>
            </a:r>
            <a:endParaRPr b="1" sz="1800">
              <a:solidFill>
                <a:srgbClr val="980000"/>
              </a:solidFill>
            </a:endParaRPr>
          </a:p>
          <a:p>
            <a:pPr indent="0" lvl="0" marL="0" rtl="0" algn="l">
              <a:spcBef>
                <a:spcPts val="0"/>
              </a:spcBef>
              <a:spcAft>
                <a:spcPts val="0"/>
              </a:spcAft>
              <a:buNone/>
            </a:pPr>
            <a:r>
              <a:rPr b="1" lang="en" sz="1800">
                <a:solidFill>
                  <a:srgbClr val="980000"/>
                </a:solidFill>
              </a:rPr>
              <a:t>Progress</a:t>
            </a:r>
            <a:endParaRPr b="1" sz="1800">
              <a:solidFill>
                <a:srgbClr val="980000"/>
              </a:solidFill>
            </a:endParaRPr>
          </a:p>
        </p:txBody>
      </p:sp>
      <p:cxnSp>
        <p:nvCxnSpPr>
          <p:cNvPr id="794" name="Google Shape;794;p81"/>
          <p:cNvCxnSpPr>
            <a:stCxn id="793" idx="1"/>
          </p:cNvCxnSpPr>
          <p:nvPr/>
        </p:nvCxnSpPr>
        <p:spPr>
          <a:xfrm rot="10800000">
            <a:off x="7512000" y="2865175"/>
            <a:ext cx="283800" cy="251700"/>
          </a:xfrm>
          <a:prstGeom prst="straightConnector1">
            <a:avLst/>
          </a:prstGeom>
          <a:noFill/>
          <a:ln cap="flat" cmpd="sng" w="19050">
            <a:solidFill>
              <a:srgbClr val="980000"/>
            </a:solidFill>
            <a:prstDash val="solid"/>
            <a:round/>
            <a:headEnd len="med" w="med" type="none"/>
            <a:tailEnd len="med" w="med" type="triangle"/>
          </a:ln>
        </p:spPr>
      </p:cxnSp>
      <p:cxnSp>
        <p:nvCxnSpPr>
          <p:cNvPr id="795" name="Google Shape;795;p81"/>
          <p:cNvCxnSpPr>
            <a:stCxn id="793" idx="1"/>
          </p:cNvCxnSpPr>
          <p:nvPr/>
        </p:nvCxnSpPr>
        <p:spPr>
          <a:xfrm flipH="1">
            <a:off x="7470000" y="3116875"/>
            <a:ext cx="325800" cy="14100"/>
          </a:xfrm>
          <a:prstGeom prst="straightConnector1">
            <a:avLst/>
          </a:prstGeom>
          <a:noFill/>
          <a:ln cap="flat" cmpd="sng" w="19050">
            <a:solidFill>
              <a:srgbClr val="980000"/>
            </a:solidFill>
            <a:prstDash val="solid"/>
            <a:round/>
            <a:headEnd len="med" w="med" type="none"/>
            <a:tailEnd len="med" w="med" type="triangle"/>
          </a:ln>
        </p:spPr>
      </p:cxnSp>
      <p:cxnSp>
        <p:nvCxnSpPr>
          <p:cNvPr id="796" name="Google Shape;796;p81"/>
          <p:cNvCxnSpPr>
            <a:stCxn id="793" idx="1"/>
          </p:cNvCxnSpPr>
          <p:nvPr/>
        </p:nvCxnSpPr>
        <p:spPr>
          <a:xfrm flipH="1">
            <a:off x="7525800" y="3116875"/>
            <a:ext cx="270000" cy="265500"/>
          </a:xfrm>
          <a:prstGeom prst="straightConnector1">
            <a:avLst/>
          </a:prstGeom>
          <a:noFill/>
          <a:ln cap="flat" cmpd="sng" w="19050">
            <a:solidFill>
              <a:srgbClr val="980000"/>
            </a:solidFill>
            <a:prstDash val="solid"/>
            <a:round/>
            <a:headEnd len="med" w="med"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82"/>
          <p:cNvSpPr txBox="1"/>
          <p:nvPr>
            <p:ph type="title"/>
          </p:nvPr>
        </p:nvSpPr>
        <p:spPr>
          <a:xfrm>
            <a:off x="457200" y="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1/26/18</a:t>
            </a:r>
            <a:endParaRPr/>
          </a:p>
        </p:txBody>
      </p:sp>
      <p:sp>
        <p:nvSpPr>
          <p:cNvPr id="802" name="Google Shape;802;p82"/>
          <p:cNvSpPr txBox="1"/>
          <p:nvPr>
            <p:ph idx="1" type="body"/>
          </p:nvPr>
        </p:nvSpPr>
        <p:spPr>
          <a:xfrm>
            <a:off x="457200" y="857400"/>
            <a:ext cx="8229600" cy="42861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Two packages published to PyPI:</a:t>
            </a:r>
            <a:endParaRPr sz="2000"/>
          </a:p>
          <a:p>
            <a:pPr indent="-355600" lvl="0" marL="457200" rtl="0" algn="l">
              <a:spcBef>
                <a:spcPts val="600"/>
              </a:spcBef>
              <a:spcAft>
                <a:spcPts val="0"/>
              </a:spcAft>
              <a:buSzPts val="2000"/>
              <a:buChar char="●"/>
            </a:pPr>
            <a:r>
              <a:rPr lang="en" sz="2000" u="sng">
                <a:solidFill>
                  <a:schemeClr val="hlink"/>
                </a:solidFill>
                <a:hlinkClick r:id="rId3"/>
              </a:rPr>
              <a:t>nglpy 0.0.1</a:t>
            </a:r>
            <a:r>
              <a:rPr lang="en" sz="2000"/>
              <a:t> (</a:t>
            </a:r>
            <a:r>
              <a:rPr b="1" lang="en" sz="2000">
                <a:latin typeface="Courier New"/>
                <a:ea typeface="Courier New"/>
                <a:cs typeface="Courier New"/>
                <a:sym typeface="Courier New"/>
              </a:rPr>
              <a:t>pip install nglpy</a:t>
            </a:r>
            <a:r>
              <a:rPr lang="en" sz="2000"/>
              <a:t>)</a:t>
            </a:r>
            <a:endParaRPr sz="2000"/>
          </a:p>
          <a:p>
            <a:pPr indent="-355600" lvl="0" marL="457200" rtl="0" algn="l">
              <a:spcBef>
                <a:spcPts val="0"/>
              </a:spcBef>
              <a:spcAft>
                <a:spcPts val="0"/>
              </a:spcAft>
              <a:buSzPts val="2000"/>
              <a:buChar char="●"/>
            </a:pPr>
            <a:r>
              <a:rPr lang="en" sz="2000" u="sng">
                <a:solidFill>
                  <a:schemeClr val="hlink"/>
                </a:solidFill>
                <a:hlinkClick r:id="rId4"/>
              </a:rPr>
              <a:t>topopy 0.0.1</a:t>
            </a:r>
            <a:r>
              <a:rPr lang="en" sz="2000"/>
              <a:t> (</a:t>
            </a:r>
            <a:r>
              <a:rPr b="1" lang="en" sz="2000">
                <a:latin typeface="Courier New"/>
                <a:ea typeface="Courier New"/>
                <a:cs typeface="Courier New"/>
                <a:sym typeface="Courier New"/>
              </a:rPr>
              <a:t>pip install topopy</a:t>
            </a:r>
            <a:r>
              <a:rPr lang="en" sz="2000"/>
              <a:t>)</a:t>
            </a:r>
            <a:endParaRPr sz="2000"/>
          </a:p>
          <a:p>
            <a:pPr indent="-355600" lvl="0" marL="457200" rtl="0" algn="l">
              <a:spcBef>
                <a:spcPts val="0"/>
              </a:spcBef>
              <a:spcAft>
                <a:spcPts val="0"/>
              </a:spcAft>
              <a:buSzPts val="2000"/>
              <a:buChar char="●"/>
            </a:pPr>
            <a:r>
              <a:rPr lang="en" sz="2000"/>
              <a:t>Thanks to Di for help in debugging normalization error</a:t>
            </a:r>
            <a:endParaRPr sz="2000"/>
          </a:p>
          <a:p>
            <a:pPr indent="0" lvl="0" marL="0" rtl="0" algn="l">
              <a:spcBef>
                <a:spcPts val="600"/>
              </a:spcBef>
              <a:spcAft>
                <a:spcPts val="0"/>
              </a:spcAft>
              <a:buNone/>
            </a:pPr>
            <a:r>
              <a:t/>
            </a:r>
            <a:endParaRPr sz="2000"/>
          </a:p>
          <a:p>
            <a:pPr indent="0" lvl="0" marL="0" rtl="0" algn="l">
              <a:spcBef>
                <a:spcPts val="600"/>
              </a:spcBef>
              <a:spcAft>
                <a:spcPts val="0"/>
              </a:spcAft>
              <a:buNone/>
            </a:pPr>
            <a:r>
              <a:rPr lang="en" sz="2000"/>
              <a:t>ML Seminar:</a:t>
            </a:r>
            <a:endParaRPr sz="2000"/>
          </a:p>
          <a:p>
            <a:pPr indent="-355600" lvl="0" marL="457200" rtl="0" algn="l">
              <a:spcBef>
                <a:spcPts val="600"/>
              </a:spcBef>
              <a:spcAft>
                <a:spcPts val="0"/>
              </a:spcAft>
              <a:buSzPts val="2000"/>
              <a:buChar char="●"/>
            </a:pPr>
            <a:r>
              <a:rPr lang="en" sz="2000" u="sng">
                <a:solidFill>
                  <a:schemeClr val="hlink"/>
                </a:solidFill>
                <a:hlinkClick r:id="rId5"/>
              </a:rPr>
              <a:t>Weeks 2-3</a:t>
            </a:r>
            <a:r>
              <a:rPr lang="en" sz="2000"/>
              <a:t>: Multivariate linear &amp; logistic regression w/ regularization</a:t>
            </a:r>
            <a:endParaRPr sz="2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6" name="Shape 806"/>
        <p:cNvGrpSpPr/>
        <p:nvPr/>
      </p:nvGrpSpPr>
      <p:grpSpPr>
        <a:xfrm>
          <a:off x="0" y="0"/>
          <a:ext cx="0" cy="0"/>
          <a:chOff x="0" y="0"/>
          <a:chExt cx="0" cy="0"/>
        </a:xfrm>
      </p:grpSpPr>
      <p:sp>
        <p:nvSpPr>
          <p:cNvPr id="807" name="Google Shape;807;p83"/>
          <p:cNvSpPr txBox="1"/>
          <p:nvPr>
            <p:ph type="title"/>
          </p:nvPr>
        </p:nvSpPr>
        <p:spPr>
          <a:xfrm>
            <a:off x="457200" y="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1/19/18</a:t>
            </a:r>
            <a:endParaRPr/>
          </a:p>
        </p:txBody>
      </p:sp>
      <p:sp>
        <p:nvSpPr>
          <p:cNvPr id="808" name="Google Shape;808;p83"/>
          <p:cNvSpPr txBox="1"/>
          <p:nvPr>
            <p:ph idx="1" type="body"/>
          </p:nvPr>
        </p:nvSpPr>
        <p:spPr>
          <a:xfrm>
            <a:off x="457200" y="857400"/>
            <a:ext cx="8229600" cy="2273400"/>
          </a:xfrm>
          <a:prstGeom prst="rect">
            <a:avLst/>
          </a:prstGeom>
        </p:spPr>
        <p:txBody>
          <a:bodyPr anchorCtr="0" anchor="t" bIns="91425" lIns="91425" spcFirstLastPara="1" rIns="91425" wrap="square" tIns="91425">
            <a:noAutofit/>
          </a:bodyPr>
          <a:lstStyle/>
          <a:p>
            <a:pPr indent="-355600" lvl="0" marL="457200" rtl="0" algn="l">
              <a:spcBef>
                <a:spcPts val="600"/>
              </a:spcBef>
              <a:spcAft>
                <a:spcPts val="0"/>
              </a:spcAft>
              <a:buSzPts val="2000"/>
              <a:buChar char="●"/>
            </a:pPr>
            <a:r>
              <a:rPr lang="en" sz="2000"/>
              <a:t>pyerg &amp; topopy on test.pypi</a:t>
            </a:r>
            <a:endParaRPr sz="2000"/>
          </a:p>
          <a:p>
            <a:pPr indent="-330200" lvl="1" marL="914400" rtl="0" algn="l">
              <a:spcBef>
                <a:spcPts val="0"/>
              </a:spcBef>
              <a:spcAft>
                <a:spcPts val="0"/>
              </a:spcAft>
              <a:buSzPts val="1600"/>
              <a:buChar char="○"/>
            </a:pPr>
            <a:r>
              <a:rPr lang="en" sz="1600"/>
              <a:t>Di: we should be able to test this today</a:t>
            </a:r>
            <a:endParaRPr sz="1600"/>
          </a:p>
          <a:p>
            <a:pPr indent="0" lvl="0" marL="457200" rtl="0" algn="l">
              <a:spcBef>
                <a:spcPts val="600"/>
              </a:spcBef>
              <a:spcAft>
                <a:spcPts val="0"/>
              </a:spcAft>
              <a:buNone/>
            </a:pPr>
            <a:r>
              <a:t/>
            </a:r>
            <a:endParaRPr sz="1600"/>
          </a:p>
          <a:p>
            <a:pPr indent="-355600" lvl="0" marL="457200" rtl="0" algn="l">
              <a:spcBef>
                <a:spcPts val="600"/>
              </a:spcBef>
              <a:spcAft>
                <a:spcPts val="0"/>
              </a:spcAft>
              <a:buSzPts val="2000"/>
              <a:buChar char="●"/>
            </a:pPr>
            <a:r>
              <a:rPr lang="en" sz="2000"/>
              <a:t>Helping Diego address reviewer comments for Multi-Unit PRA article</a:t>
            </a:r>
            <a:endParaRPr sz="2000"/>
          </a:p>
          <a:p>
            <a:pPr indent="-355600" lvl="0" marL="457200" rtl="0" algn="l">
              <a:spcBef>
                <a:spcPts val="0"/>
              </a:spcBef>
              <a:spcAft>
                <a:spcPts val="0"/>
              </a:spcAft>
              <a:buSzPts val="2000"/>
              <a:buChar char="●"/>
            </a:pPr>
            <a:r>
              <a:rPr lang="en" sz="2000"/>
              <a:t>Abstract for multi-dimensional decision boundary analysis (WIP): </a:t>
            </a:r>
            <a:endParaRPr sz="2000"/>
          </a:p>
        </p:txBody>
      </p:sp>
      <p:sp>
        <p:nvSpPr>
          <p:cNvPr id="809" name="Google Shape;809;p83"/>
          <p:cNvSpPr txBox="1"/>
          <p:nvPr/>
        </p:nvSpPr>
        <p:spPr>
          <a:xfrm>
            <a:off x="457200" y="3452300"/>
            <a:ext cx="8229600" cy="169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Evaluating the efficacy of classification in anything higher than three dimensions is inherently non-visual requiring statistical validation thus decreasing our intuition of the shape and complexity of the model we are using. High-dimensional data is ubiquitous and dominates most contexts where classification is used. Most methods used for validation describe a classifier's global behavior. We present a strategy of analysis that focuses on analyzing and describing the decision boundary, the hypersurface separating two different classifications of the input data. We present our findings in the context of analyzing risk for nuclear power plants.</a:t>
            </a:r>
            <a:endParaRPr/>
          </a:p>
        </p:txBody>
      </p:sp>
      <p:sp>
        <p:nvSpPr>
          <p:cNvPr id="810" name="Google Shape;810;p83"/>
          <p:cNvSpPr txBox="1"/>
          <p:nvPr/>
        </p:nvSpPr>
        <p:spPr>
          <a:xfrm>
            <a:off x="391350" y="3130800"/>
            <a:ext cx="8229600" cy="475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800"/>
              <a:t>Visualizing Multidimensional Decision Boundaries for Risk Analysis</a:t>
            </a:r>
            <a:endParaRPr b="1" sz="1800"/>
          </a:p>
        </p:txBody>
      </p:sp>
      <p:sp>
        <p:nvSpPr>
          <p:cNvPr id="811" name="Google Shape;811;p83"/>
          <p:cNvSpPr/>
          <p:nvPr/>
        </p:nvSpPr>
        <p:spPr>
          <a:xfrm>
            <a:off x="-4629600" y="0"/>
            <a:ext cx="4629600" cy="4137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800"/>
              <a:t>Thanks Amy (3/2/15 - dag email):</a:t>
            </a:r>
            <a:endParaRPr sz="18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
              <a:t>Harms: There is a problem </a:t>
            </a:r>
            <a:r>
              <a:rPr i="1" lang="en"/>
              <a:t>(state the problem)</a:t>
            </a:r>
            <a:endParaRPr i="1"/>
          </a:p>
          <a:p>
            <a:pPr indent="-317500" lvl="0" marL="457200" rtl="0" algn="l">
              <a:spcBef>
                <a:spcPts val="0"/>
              </a:spcBef>
              <a:spcAft>
                <a:spcPts val="0"/>
              </a:spcAft>
              <a:buSzPts val="1400"/>
              <a:buChar char="●"/>
            </a:pPr>
            <a:r>
              <a:rPr lang="en"/>
              <a:t>Significance: the problem is serious enough to warrant attention </a:t>
            </a:r>
            <a:r>
              <a:rPr i="1" lang="en"/>
              <a:t>(motivation)</a:t>
            </a:r>
            <a:endParaRPr i="1"/>
          </a:p>
          <a:p>
            <a:pPr indent="-317500" lvl="0" marL="457200" rtl="0" algn="l">
              <a:spcBef>
                <a:spcPts val="0"/>
              </a:spcBef>
              <a:spcAft>
                <a:spcPts val="0"/>
              </a:spcAft>
              <a:buSzPts val="1400"/>
              <a:buChar char="●"/>
            </a:pPr>
            <a:r>
              <a:rPr lang="en"/>
              <a:t>Inherency: The status quo is not solving the problem. </a:t>
            </a:r>
            <a:r>
              <a:rPr i="1" lang="en"/>
              <a:t>(background) </a:t>
            </a:r>
            <a:endParaRPr i="1"/>
          </a:p>
          <a:p>
            <a:pPr indent="-317500" lvl="0" marL="457200" rtl="0" algn="l">
              <a:spcBef>
                <a:spcPts val="0"/>
              </a:spcBef>
              <a:spcAft>
                <a:spcPts val="0"/>
              </a:spcAft>
              <a:buSzPts val="1400"/>
              <a:buChar char="●"/>
            </a:pPr>
            <a:r>
              <a:rPr lang="en"/>
              <a:t>Topicality: our solution to the problem will solve the problem </a:t>
            </a:r>
            <a:r>
              <a:rPr i="1" lang="en"/>
              <a:t>(approach, algorithm)</a:t>
            </a:r>
            <a:endParaRPr i="1"/>
          </a:p>
          <a:p>
            <a:pPr indent="-317500" lvl="0" marL="457200" rtl="0" algn="l">
              <a:spcBef>
                <a:spcPts val="0"/>
              </a:spcBef>
              <a:spcAft>
                <a:spcPts val="0"/>
              </a:spcAft>
              <a:buSzPts val="1400"/>
              <a:buChar char="●"/>
            </a:pPr>
            <a:r>
              <a:rPr lang="en"/>
              <a:t>Solvency: our changes are significant enough, support quantitatively as well as qualitatively </a:t>
            </a:r>
            <a:r>
              <a:rPr i="1" lang="en"/>
              <a:t>(results)</a:t>
            </a:r>
            <a:endParaRPr i="1" sz="1000">
              <a:solidFill>
                <a:srgbClr val="222222"/>
              </a:solidFill>
            </a:endParaRPr>
          </a:p>
          <a:p>
            <a:pPr indent="0" lvl="0" marL="0" rtl="0" algn="l">
              <a:spcBef>
                <a:spcPts val="0"/>
              </a:spcBef>
              <a:spcAft>
                <a:spcPts val="0"/>
              </a:spcAft>
              <a:buClr>
                <a:schemeClr val="dk1"/>
              </a:buClr>
              <a:buSzPts val="1100"/>
              <a:buFont typeface="Arial"/>
              <a:buNone/>
            </a:pPr>
            <a:r>
              <a:t/>
            </a:r>
            <a:endParaRPr sz="1000">
              <a:solidFill>
                <a:srgbClr val="222222"/>
              </a:solidFill>
            </a:endParaRPr>
          </a:p>
          <a:p>
            <a:pPr indent="0" lvl="0" marL="0" rtl="0" algn="l">
              <a:spcBef>
                <a:spcPts val="0"/>
              </a:spcBef>
              <a:spcAft>
                <a:spcPts val="0"/>
              </a:spcAft>
              <a:buClr>
                <a:schemeClr val="dk1"/>
              </a:buClr>
              <a:buSzPts val="1100"/>
              <a:buFont typeface="Arial"/>
              <a:buNone/>
            </a:pPr>
            <a:r>
              <a:rPr lang="en" sz="1000">
                <a:solidFill>
                  <a:srgbClr val="222222"/>
                </a:solidFill>
                <a:latin typeface="Comic Sans MS"/>
                <a:ea typeface="Comic Sans MS"/>
                <a:cs typeface="Comic Sans MS"/>
                <a:sym typeface="Comic Sans MS"/>
              </a:rPr>
              <a:t> </a:t>
            </a:r>
            <a:endParaRPr sz="1000">
              <a:solidFill>
                <a:srgbClr val="222222"/>
              </a:solidFill>
              <a:latin typeface="Comic Sans MS"/>
              <a:ea typeface="Comic Sans MS"/>
              <a:cs typeface="Comic Sans MS"/>
              <a:sym typeface="Comic Sans MS"/>
            </a:endParaRPr>
          </a:p>
          <a:p>
            <a:pPr indent="0" lvl="0" marL="0" rtl="0" algn="l">
              <a:spcBef>
                <a:spcPts val="0"/>
              </a:spcBef>
              <a:spcAft>
                <a:spcPts val="0"/>
              </a:spcAft>
              <a:buClr>
                <a:schemeClr val="dk1"/>
              </a:buClr>
              <a:buSzPts val="1100"/>
              <a:buFont typeface="Arial"/>
              <a:buNone/>
            </a:pPr>
            <a:r>
              <a:rPr lang="en"/>
              <a:t>Read about Theory Section of Policy debate on Wikipedia </a:t>
            </a:r>
            <a:endParaRPr/>
          </a:p>
          <a:p>
            <a:pPr indent="0" lvl="0" marL="0" rtl="0" algn="l">
              <a:spcBef>
                <a:spcPts val="0"/>
              </a:spcBef>
              <a:spcAft>
                <a:spcPts val="0"/>
              </a:spcAft>
              <a:buClr>
                <a:schemeClr val="dk1"/>
              </a:buClr>
              <a:buSzPts val="1100"/>
              <a:buFont typeface="Arial"/>
              <a:buNone/>
            </a:pPr>
            <a:r>
              <a:rPr lang="en" u="sng">
                <a:solidFill>
                  <a:schemeClr val="hlink"/>
                </a:solidFill>
                <a:hlinkClick r:id="rId3"/>
              </a:rPr>
              <a:t>http://en.wikipedia.org/wiki/Policy_debate</a:t>
            </a:r>
            <a:endParaRPr sz="1000" u="sng">
              <a:solidFill>
                <a:srgbClr val="1155CC"/>
              </a:solidFill>
              <a:hlinkClick r:id="rId4"/>
            </a:endParaRPr>
          </a:p>
          <a:p>
            <a:pPr indent="0" lvl="0" marL="0" rtl="0" algn="l">
              <a:spcBef>
                <a:spcPts val="0"/>
              </a:spcBef>
              <a:spcAft>
                <a:spcPts val="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5" name="Shape 815"/>
        <p:cNvGrpSpPr/>
        <p:nvPr/>
      </p:nvGrpSpPr>
      <p:grpSpPr>
        <a:xfrm>
          <a:off x="0" y="0"/>
          <a:ext cx="0" cy="0"/>
          <a:chOff x="0" y="0"/>
          <a:chExt cx="0" cy="0"/>
        </a:xfrm>
      </p:grpSpPr>
      <p:sp>
        <p:nvSpPr>
          <p:cNvPr id="816" name="Google Shape;816;p84"/>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1/5/18</a:t>
            </a:r>
            <a:endParaRPr/>
          </a:p>
        </p:txBody>
      </p:sp>
      <p:sp>
        <p:nvSpPr>
          <p:cNvPr id="817" name="Google Shape;817;p84"/>
          <p:cNvSpPr txBox="1"/>
          <p:nvPr>
            <p:ph idx="1" type="body"/>
          </p:nvPr>
        </p:nvSpPr>
        <p:spPr>
          <a:xfrm>
            <a:off x="389850" y="834775"/>
            <a:ext cx="8364300" cy="40911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SzPts val="1800"/>
              <a:buChar char="●"/>
            </a:pPr>
            <a:r>
              <a:rPr lang="en" sz="1800"/>
              <a:t>Organizing codebase:</a:t>
            </a:r>
            <a:endParaRPr sz="1800"/>
          </a:p>
          <a:p>
            <a:pPr indent="-342900" lvl="1" marL="914400" rtl="0" algn="l">
              <a:spcBef>
                <a:spcPts val="0"/>
              </a:spcBef>
              <a:spcAft>
                <a:spcPts val="0"/>
              </a:spcAft>
              <a:buSzPts val="1800"/>
              <a:buChar char="○"/>
            </a:pPr>
            <a:r>
              <a:rPr b="1" lang="en" sz="1800" u="sng">
                <a:solidFill>
                  <a:schemeClr val="hlink"/>
                </a:solidFill>
                <a:hlinkClick r:id="rId3"/>
              </a:rPr>
              <a:t>pyerg</a:t>
            </a:r>
            <a:r>
              <a:rPr b="1" lang="en" sz="1800"/>
              <a:t> </a:t>
            </a:r>
            <a:r>
              <a:rPr lang="en" sz="1800"/>
              <a:t>- Empty Region Graphs (simple python wrapper for NGL)</a:t>
            </a:r>
            <a:endParaRPr sz="1800"/>
          </a:p>
          <a:p>
            <a:pPr indent="-342900" lvl="1" marL="914400" marR="0" rtl="0" algn="l">
              <a:lnSpc>
                <a:spcPct val="100000"/>
              </a:lnSpc>
              <a:spcBef>
                <a:spcPts val="0"/>
              </a:spcBef>
              <a:spcAft>
                <a:spcPts val="0"/>
              </a:spcAft>
              <a:buSzPts val="1800"/>
              <a:buChar char="○"/>
            </a:pPr>
            <a:r>
              <a:rPr b="1" lang="en" sz="1800" u="sng">
                <a:solidFill>
                  <a:schemeClr val="hlink"/>
                </a:solidFill>
                <a:hlinkClick r:id="rId4"/>
              </a:rPr>
              <a:t>topopy</a:t>
            </a:r>
            <a:r>
              <a:rPr b="1" lang="en" sz="1800"/>
              <a:t> </a:t>
            </a:r>
            <a:r>
              <a:rPr lang="en" sz="1800"/>
              <a:t>- Computes Morse-Smale complexes, merge trees, and contour trees using </a:t>
            </a:r>
            <a:r>
              <a:rPr b="1" lang="en" sz="1800"/>
              <a:t>pyerg </a:t>
            </a:r>
            <a:r>
              <a:rPr lang="en" sz="1800"/>
              <a:t>(no external C++ dependencies)</a:t>
            </a:r>
            <a:endParaRPr sz="1800"/>
          </a:p>
          <a:p>
            <a:pPr indent="0" lvl="0" marL="0" marR="0" rtl="0" algn="l">
              <a:lnSpc>
                <a:spcPct val="100000"/>
              </a:lnSpc>
              <a:spcBef>
                <a:spcPts val="600"/>
              </a:spcBef>
              <a:spcAft>
                <a:spcPts val="0"/>
              </a:spcAft>
              <a:buNone/>
            </a:pPr>
            <a:r>
              <a:t/>
            </a:r>
            <a:endParaRPr sz="1000"/>
          </a:p>
          <a:p>
            <a:pPr indent="-342900" lvl="0" marL="457200" marR="0" rtl="0" algn="l">
              <a:lnSpc>
                <a:spcPct val="100000"/>
              </a:lnSpc>
              <a:spcBef>
                <a:spcPts val="600"/>
              </a:spcBef>
              <a:spcAft>
                <a:spcPts val="0"/>
              </a:spcAft>
              <a:buSzPts val="1800"/>
              <a:buChar char="●"/>
            </a:pPr>
            <a:r>
              <a:rPr lang="en" sz="1800"/>
              <a:t>Preparing for submission to PyPI:</a:t>
            </a:r>
            <a:endParaRPr sz="1800"/>
          </a:p>
          <a:p>
            <a:pPr indent="-342900" lvl="1" marL="914400" marR="0" rtl="0" algn="l">
              <a:lnSpc>
                <a:spcPct val="100000"/>
              </a:lnSpc>
              <a:spcBef>
                <a:spcPts val="0"/>
              </a:spcBef>
              <a:spcAft>
                <a:spcPts val="0"/>
              </a:spcAft>
              <a:buClr>
                <a:srgbClr val="FFFFFF"/>
              </a:buClr>
              <a:buSzPts val="1800"/>
              <a:buChar char="○"/>
            </a:pPr>
            <a:r>
              <a:rPr lang="en" sz="1800"/>
              <a:t>Uploaded </a:t>
            </a:r>
            <a:r>
              <a:rPr b="1" lang="en" sz="1800"/>
              <a:t>pyerg </a:t>
            </a:r>
            <a:r>
              <a:rPr lang="en" sz="1800"/>
              <a:t>on test.pypi.org</a:t>
            </a:r>
            <a:endParaRPr sz="1800"/>
          </a:p>
          <a:p>
            <a:pPr indent="-342900" lvl="1" marL="914400" marR="0" rtl="0" algn="l">
              <a:lnSpc>
                <a:spcPct val="100000"/>
              </a:lnSpc>
              <a:spcBef>
                <a:spcPts val="0"/>
              </a:spcBef>
              <a:spcAft>
                <a:spcPts val="0"/>
              </a:spcAft>
              <a:buClr>
                <a:srgbClr val="FFFFFF"/>
              </a:buClr>
              <a:buSzPts val="1800"/>
              <a:buChar char="○"/>
            </a:pPr>
            <a:r>
              <a:rPr lang="en" sz="1800"/>
              <a:t>Created Docker instance of new machine to test</a:t>
            </a:r>
            <a:endParaRPr sz="1800"/>
          </a:p>
          <a:p>
            <a:pPr indent="0" lvl="0" marL="0" rtl="0" algn="ctr">
              <a:lnSpc>
                <a:spcPct val="150000"/>
              </a:lnSpc>
              <a:spcBef>
                <a:spcPts val="1000"/>
              </a:spcBef>
              <a:spcAft>
                <a:spcPts val="0"/>
              </a:spcAft>
              <a:buNone/>
            </a:pPr>
            <a:r>
              <a:rPr lang="en" sz="1400">
                <a:solidFill>
                  <a:srgbClr val="000000"/>
                </a:solidFill>
                <a:latin typeface="Consolas"/>
                <a:ea typeface="Consolas"/>
                <a:cs typeface="Consolas"/>
                <a:sym typeface="Consolas"/>
              </a:rPr>
              <a:t>pip install --index-url https://test.pypi.org/simple/ pyerg</a:t>
            </a:r>
            <a:endParaRPr sz="1400">
              <a:solidFill>
                <a:srgbClr val="000000"/>
              </a:solidFill>
              <a:latin typeface="Consolas"/>
              <a:ea typeface="Consolas"/>
              <a:cs typeface="Consolas"/>
              <a:sym typeface="Consolas"/>
            </a:endParaRPr>
          </a:p>
          <a:p>
            <a:pPr indent="-342900" lvl="1" marL="914400" marR="0" rtl="0" algn="l">
              <a:lnSpc>
                <a:spcPct val="100000"/>
              </a:lnSpc>
              <a:spcBef>
                <a:spcPts val="600"/>
              </a:spcBef>
              <a:spcAft>
                <a:spcPts val="0"/>
              </a:spcAft>
              <a:buSzPts val="1800"/>
              <a:buChar char="○"/>
            </a:pPr>
            <a:r>
              <a:rPr lang="en" sz="1800"/>
              <a:t>Note: run swig before uploading code to create one line install</a:t>
            </a:r>
            <a:endParaRPr sz="1800"/>
          </a:p>
          <a:p>
            <a:pPr indent="0" lvl="0" marL="457200" marR="0" rtl="0" algn="l">
              <a:lnSpc>
                <a:spcPct val="100000"/>
              </a:lnSpc>
              <a:spcBef>
                <a:spcPts val="600"/>
              </a:spcBef>
              <a:spcAft>
                <a:spcPts val="0"/>
              </a:spcAft>
              <a:buNone/>
            </a:pPr>
            <a:r>
              <a:t/>
            </a:r>
            <a:endParaRPr sz="1200"/>
          </a:p>
          <a:p>
            <a:pPr indent="-342900" lvl="0" marL="457200" marR="0" rtl="0" algn="l">
              <a:lnSpc>
                <a:spcPct val="100000"/>
              </a:lnSpc>
              <a:spcBef>
                <a:spcPts val="600"/>
              </a:spcBef>
              <a:spcAft>
                <a:spcPts val="0"/>
              </a:spcAft>
              <a:buSzPts val="1800"/>
              <a:buChar char="●"/>
            </a:pPr>
            <a:r>
              <a:rPr lang="en" sz="1600"/>
              <a:t>TODO:</a:t>
            </a:r>
            <a:r>
              <a:rPr lang="en" sz="1800"/>
              <a:t> work on better names, work out minor kinks in compilation/packaging</a:t>
            </a:r>
            <a:endParaRPr sz="1800"/>
          </a:p>
          <a:p>
            <a:pPr indent="-342900" lvl="0" marL="457200" marR="0" rtl="0" algn="l">
              <a:lnSpc>
                <a:spcPct val="100000"/>
              </a:lnSpc>
              <a:spcBef>
                <a:spcPts val="0"/>
              </a:spcBef>
              <a:spcAft>
                <a:spcPts val="0"/>
              </a:spcAft>
              <a:buSzPts val="1800"/>
              <a:buChar char="●"/>
            </a:pPr>
            <a:r>
              <a:rPr lang="en" sz="1800"/>
              <a:t>Should be available this time next week</a:t>
            </a:r>
            <a:endParaRPr sz="1800"/>
          </a:p>
        </p:txBody>
      </p:sp>
      <p:sp>
        <p:nvSpPr>
          <p:cNvPr id="818" name="Google Shape;818;p84"/>
          <p:cNvSpPr txBox="1"/>
          <p:nvPr/>
        </p:nvSpPr>
        <p:spPr>
          <a:xfrm>
            <a:off x="986975" y="3023350"/>
            <a:ext cx="297000" cy="24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6AA84F"/>
                </a:solidFill>
              </a:rPr>
              <a:t>✔</a:t>
            </a:r>
            <a:endParaRPr b="1" sz="1800">
              <a:solidFill>
                <a:srgbClr val="6AA84F"/>
              </a:solidFill>
            </a:endParaRPr>
          </a:p>
        </p:txBody>
      </p:sp>
      <p:sp>
        <p:nvSpPr>
          <p:cNvPr id="819" name="Google Shape;819;p84"/>
          <p:cNvSpPr txBox="1"/>
          <p:nvPr/>
        </p:nvSpPr>
        <p:spPr>
          <a:xfrm>
            <a:off x="986975" y="2743000"/>
            <a:ext cx="297000" cy="2442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b="1" lang="en" sz="1800">
                <a:solidFill>
                  <a:srgbClr val="6AA84F"/>
                </a:solidFill>
              </a:rPr>
              <a:t>✔</a:t>
            </a:r>
            <a:endParaRPr b="1" sz="1800">
              <a:solidFill>
                <a:srgbClr val="6AA84F"/>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3" name="Shape 823"/>
        <p:cNvGrpSpPr/>
        <p:nvPr/>
      </p:nvGrpSpPr>
      <p:grpSpPr>
        <a:xfrm>
          <a:off x="0" y="0"/>
          <a:ext cx="0" cy="0"/>
          <a:chOff x="0" y="0"/>
          <a:chExt cx="0" cy="0"/>
        </a:xfrm>
      </p:grpSpPr>
      <p:sp>
        <p:nvSpPr>
          <p:cNvPr id="824" name="Google Shape;824;p85"/>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12/22/17</a:t>
            </a:r>
            <a:endParaRPr/>
          </a:p>
        </p:txBody>
      </p:sp>
      <p:sp>
        <p:nvSpPr>
          <p:cNvPr id="825" name="Google Shape;825;p85"/>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t/>
            </a:r>
            <a:endParaRPr sz="1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32"/>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Topo+ML</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Working with Sam today</a:t>
            </a:r>
            <a:endParaRPr>
              <a:solidFill>
                <a:schemeClr val="dk1"/>
              </a:solidFill>
            </a:endParaRPr>
          </a:p>
          <a:p>
            <a:pPr indent="0" lvl="0" marL="0" rtl="0" algn="l">
              <a:spcBef>
                <a:spcPts val="0"/>
              </a:spcBef>
              <a:spcAft>
                <a:spcPts val="0"/>
              </a:spcAft>
              <a:buNone/>
            </a:pPr>
            <a:r>
              <a:rPr b="1" lang="en" sz="1800">
                <a:solidFill>
                  <a:schemeClr val="dk1"/>
                </a:solidFill>
              </a:rPr>
              <a:t>Empty Region Graphs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Samply</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hlink"/>
                </a:solidFill>
                <a:hlinkClick r:id="rId3"/>
              </a:rPr>
              <a:t>Online example</a:t>
            </a:r>
            <a:r>
              <a:rPr lang="en">
                <a:solidFill>
                  <a:schemeClr val="dk1"/>
                </a:solidFill>
              </a:rPr>
              <a:t> using Google Cloud Platform</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Changed API to be organized based on desired space:</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ball, directional, subspace, hypercube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NGLpy-CUDA</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Migrated Yao graph code to GPU</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Improved testing and bug hunting</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Thinking about how to make probabilistic edges for Yao graphs: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Proximity to point</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Generate several different random cones and count number of times each edge shows up</a:t>
            </a:r>
            <a:endParaRPr>
              <a:solidFill>
                <a:schemeClr val="dk1"/>
              </a:solidFill>
            </a:endParaRPr>
          </a:p>
        </p:txBody>
      </p:sp>
      <p:sp>
        <p:nvSpPr>
          <p:cNvPr id="189" name="Google Shape;189;p32"/>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t>Topo+ML</a:t>
            </a:r>
            <a:endParaRPr b="1" sz="1800">
              <a:solidFill>
                <a:srgbClr val="000000"/>
              </a:solidFill>
            </a:endParaRPr>
          </a:p>
          <a:p>
            <a:pPr indent="-311150" lvl="0" marL="457200" rtl="0" algn="l">
              <a:spcBef>
                <a:spcPts val="0"/>
              </a:spcBef>
              <a:spcAft>
                <a:spcPts val="0"/>
              </a:spcAft>
              <a:buSzPts val="1300"/>
              <a:buChar char="●"/>
            </a:pPr>
            <a:r>
              <a:rPr lang="en"/>
              <a:t>Waiting on some results from Jay</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Clr>
                <a:srgbClr val="000000"/>
              </a:buClr>
              <a:buSzPts val="1100"/>
              <a:buFont typeface="Arial"/>
              <a:buNone/>
            </a:pPr>
            <a:r>
              <a:rPr b="1" lang="en" sz="1800">
                <a:solidFill>
                  <a:schemeClr val="dk1"/>
                </a:solidFill>
              </a:rPr>
              <a:t>Empty Region Graphs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Continue writing</a:t>
            </a:r>
            <a:endParaRPr>
              <a:solidFill>
                <a:schemeClr val="dk1"/>
              </a:solidFill>
            </a:endParaRPr>
          </a:p>
          <a:p>
            <a:pPr indent="-317500" lvl="0" marL="457200" marR="0" rtl="0" algn="l">
              <a:lnSpc>
                <a:spcPct val="100000"/>
              </a:lnSpc>
              <a:spcBef>
                <a:spcPts val="0"/>
              </a:spcBef>
              <a:spcAft>
                <a:spcPts val="0"/>
              </a:spcAft>
              <a:buClr>
                <a:schemeClr val="dk1"/>
              </a:buClr>
              <a:buSzPts val="1400"/>
              <a:buFont typeface="Arial"/>
              <a:buChar char="●"/>
            </a:pPr>
            <a:r>
              <a:rPr lang="en">
                <a:solidFill>
                  <a:schemeClr val="dk1"/>
                </a:solidFill>
              </a:rPr>
              <a:t>Gather some official experimental results evaluating these graphs</a:t>
            </a:r>
            <a:endParaRPr>
              <a:solidFill>
                <a:schemeClr val="dk1"/>
              </a:solidFill>
            </a:endParaRPr>
          </a:p>
          <a:p>
            <a:pPr indent="-317500" lvl="0" marL="457200" marR="0" rtl="0" algn="l">
              <a:lnSpc>
                <a:spcPct val="100000"/>
              </a:lnSpc>
              <a:spcBef>
                <a:spcPts val="0"/>
              </a:spcBef>
              <a:spcAft>
                <a:spcPts val="0"/>
              </a:spcAft>
              <a:buClr>
                <a:schemeClr val="dk1"/>
              </a:buClr>
              <a:buSzPts val="1400"/>
              <a:buChar char="●"/>
            </a:pPr>
            <a:r>
              <a:rPr lang="en">
                <a:solidFill>
                  <a:schemeClr val="dk1"/>
                </a:solidFill>
              </a:rPr>
              <a:t>Do more with the probabilistic graphs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Migrate Θ-graphs to GPU (low priority)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Low pay-off</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These won’t be much use for our applications, but it makes the software more complete</a:t>
            </a:r>
            <a:endParaRPr>
              <a:solidFill>
                <a:schemeClr val="dk1"/>
              </a:solidFill>
            </a:endParaRPr>
          </a:p>
          <a:p>
            <a:pPr indent="0" lvl="0" marL="457200" rtl="0" algn="l">
              <a:spcBef>
                <a:spcPts val="0"/>
              </a:spcBef>
              <a:spcAft>
                <a:spcPts val="0"/>
              </a:spcAft>
              <a:buNone/>
            </a:pPr>
            <a:r>
              <a:t/>
            </a:r>
            <a:endParaRPr>
              <a:solidFill>
                <a:schemeClr val="dk1"/>
              </a:solidFill>
            </a:endParaRPr>
          </a:p>
        </p:txBody>
      </p:sp>
      <p:sp>
        <p:nvSpPr>
          <p:cNvPr id="190" name="Google Shape;190;p32"/>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2/22/19</a:t>
            </a:r>
            <a:endParaRPr b="1" sz="3600">
              <a:solidFill>
                <a:srgbClr val="000000"/>
              </a:solidFill>
            </a:endParaRPr>
          </a:p>
        </p:txBody>
      </p:sp>
      <p:cxnSp>
        <p:nvCxnSpPr>
          <p:cNvPr id="191" name="Google Shape;191;p32"/>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192" name="Google Shape;192;p32"/>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193" name="Google Shape;193;p32"/>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194" name="Google Shape;194;p32"/>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9" name="Shape 829"/>
        <p:cNvGrpSpPr/>
        <p:nvPr/>
      </p:nvGrpSpPr>
      <p:grpSpPr>
        <a:xfrm>
          <a:off x="0" y="0"/>
          <a:ext cx="0" cy="0"/>
          <a:chOff x="0" y="0"/>
          <a:chExt cx="0" cy="0"/>
        </a:xfrm>
      </p:grpSpPr>
      <p:sp>
        <p:nvSpPr>
          <p:cNvPr id="830" name="Google Shape;830;p86"/>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12/15/17</a:t>
            </a:r>
            <a:endParaRPr/>
          </a:p>
        </p:txBody>
      </p:sp>
      <p:sp>
        <p:nvSpPr>
          <p:cNvPr id="831" name="Google Shape;831;p86"/>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Testing this stack:</a:t>
            </a:r>
            <a:endParaRPr sz="1800"/>
          </a:p>
          <a:p>
            <a:pPr indent="-342900" lvl="1" marL="914400" rtl="0" algn="l">
              <a:spcBef>
                <a:spcPts val="0"/>
              </a:spcBef>
              <a:spcAft>
                <a:spcPts val="0"/>
              </a:spcAft>
              <a:buSzPts val="1800"/>
              <a:buChar char="○"/>
            </a:pPr>
            <a:r>
              <a:rPr lang="en" sz="1800" u="sng">
                <a:solidFill>
                  <a:schemeClr val="hlink"/>
                </a:solidFill>
                <a:hlinkClick r:id="rId3"/>
              </a:rPr>
              <a:t>Golden-Layout</a:t>
            </a:r>
            <a:endParaRPr sz="1800"/>
          </a:p>
          <a:p>
            <a:pPr indent="-342900" lvl="2" marL="1371600" rtl="0" algn="l">
              <a:spcBef>
                <a:spcPts val="0"/>
              </a:spcBef>
              <a:spcAft>
                <a:spcPts val="0"/>
              </a:spcAft>
              <a:buSzPts val="1800"/>
              <a:buChar char="■"/>
            </a:pPr>
            <a:r>
              <a:rPr lang="en" sz="1800"/>
              <a:t>presentation and window management</a:t>
            </a:r>
            <a:endParaRPr sz="1800"/>
          </a:p>
          <a:p>
            <a:pPr indent="-342900" lvl="2" marL="1371600" rtl="0" algn="l">
              <a:spcBef>
                <a:spcPts val="0"/>
              </a:spcBef>
              <a:spcAft>
                <a:spcPts val="0"/>
              </a:spcAft>
              <a:buSzPts val="1800"/>
              <a:buChar char="■"/>
            </a:pPr>
            <a:r>
              <a:rPr lang="en" sz="1800"/>
              <a:t>Thanks to Shusen for pointer</a:t>
            </a:r>
            <a:endParaRPr sz="1800"/>
          </a:p>
          <a:p>
            <a:pPr indent="-342900" lvl="1" marL="914400" rtl="0" algn="l">
              <a:spcBef>
                <a:spcPts val="0"/>
              </a:spcBef>
              <a:spcAft>
                <a:spcPts val="0"/>
              </a:spcAft>
              <a:buSzPts val="1800"/>
              <a:buChar char="○"/>
            </a:pPr>
            <a:r>
              <a:rPr lang="en" sz="1800"/>
              <a:t>D3</a:t>
            </a:r>
            <a:endParaRPr sz="1800"/>
          </a:p>
          <a:p>
            <a:pPr indent="-342900" lvl="2" marL="1371600" rtl="0" algn="l">
              <a:spcBef>
                <a:spcPts val="0"/>
              </a:spcBef>
              <a:spcAft>
                <a:spcPts val="0"/>
              </a:spcAft>
              <a:buSzPts val="1800"/>
              <a:buChar char="■"/>
            </a:pPr>
            <a:r>
              <a:rPr lang="en" sz="1800"/>
              <a:t>expressive and interactive visualization</a:t>
            </a:r>
            <a:endParaRPr sz="1800"/>
          </a:p>
          <a:p>
            <a:pPr indent="-342900" lvl="1" marL="914400" rtl="0" algn="l">
              <a:spcBef>
                <a:spcPts val="0"/>
              </a:spcBef>
              <a:spcAft>
                <a:spcPts val="0"/>
              </a:spcAft>
              <a:buSzPts val="1800"/>
              <a:buChar char="○"/>
            </a:pPr>
            <a:r>
              <a:rPr lang="en" sz="1800"/>
              <a:t>React</a:t>
            </a:r>
            <a:endParaRPr sz="1800"/>
          </a:p>
          <a:p>
            <a:pPr indent="-342900" lvl="2" marL="1371600" rtl="0" algn="l">
              <a:spcBef>
                <a:spcPts val="0"/>
              </a:spcBef>
              <a:spcAft>
                <a:spcPts val="0"/>
              </a:spcAft>
              <a:buSzPts val="1800"/>
              <a:buChar char="■"/>
            </a:pPr>
            <a:r>
              <a:rPr lang="en" sz="1800"/>
              <a:t>Reusable components</a:t>
            </a:r>
            <a:endParaRPr sz="1800"/>
          </a:p>
          <a:p>
            <a:pPr indent="-342900" lvl="2" marL="1371600" rtl="0" algn="l">
              <a:spcBef>
                <a:spcPts val="0"/>
              </a:spcBef>
              <a:spcAft>
                <a:spcPts val="0"/>
              </a:spcAft>
              <a:buSzPts val="1800"/>
              <a:buChar char="■"/>
            </a:pPr>
            <a:r>
              <a:rPr lang="en" sz="1800"/>
              <a:t>State handling</a:t>
            </a:r>
            <a:endParaRPr sz="1800"/>
          </a:p>
          <a:p>
            <a:pPr indent="-342900" lvl="1" marL="914400" rtl="0" algn="l">
              <a:spcBef>
                <a:spcPts val="0"/>
              </a:spcBef>
              <a:spcAft>
                <a:spcPts val="0"/>
              </a:spcAft>
              <a:buSzPts val="1800"/>
              <a:buChar char="○"/>
            </a:pPr>
            <a:r>
              <a:rPr lang="en" sz="1800"/>
              <a:t>Flask</a:t>
            </a:r>
            <a:endParaRPr sz="1800"/>
          </a:p>
          <a:p>
            <a:pPr indent="-342900" lvl="2" marL="1371600" rtl="0" algn="l">
              <a:spcBef>
                <a:spcPts val="0"/>
              </a:spcBef>
              <a:spcAft>
                <a:spcPts val="0"/>
              </a:spcAft>
              <a:buSzPts val="1800"/>
              <a:buChar char="■"/>
            </a:pPr>
            <a:r>
              <a:rPr lang="en" sz="1800"/>
              <a:t>Data manipulation/routing</a:t>
            </a:r>
            <a:endParaRPr sz="1800"/>
          </a:p>
          <a:p>
            <a:pPr indent="-342900" lvl="2" marL="1371600" rtl="0" algn="l">
              <a:spcBef>
                <a:spcPts val="0"/>
              </a:spcBef>
              <a:spcAft>
                <a:spcPts val="0"/>
              </a:spcAft>
              <a:buSzPts val="1800"/>
              <a:buChar char="■"/>
            </a:pPr>
            <a:r>
              <a:rPr lang="en" sz="1800"/>
              <a:t>Get to keep the Python ecosystem</a:t>
            </a:r>
            <a:endParaRPr sz="18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5" name="Shape 835"/>
        <p:cNvGrpSpPr/>
        <p:nvPr/>
      </p:nvGrpSpPr>
      <p:grpSpPr>
        <a:xfrm>
          <a:off x="0" y="0"/>
          <a:ext cx="0" cy="0"/>
          <a:chOff x="0" y="0"/>
          <a:chExt cx="0" cy="0"/>
        </a:xfrm>
      </p:grpSpPr>
      <p:sp>
        <p:nvSpPr>
          <p:cNvPr id="836" name="Google Shape;836;p87"/>
          <p:cNvSpPr txBox="1"/>
          <p:nvPr>
            <p:ph type="title"/>
          </p:nvPr>
        </p:nvSpPr>
        <p:spPr>
          <a:xfrm>
            <a:off x="0" y="3"/>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12/8/17</a:t>
            </a:r>
            <a:endParaRPr/>
          </a:p>
        </p:txBody>
      </p:sp>
      <p:sp>
        <p:nvSpPr>
          <p:cNvPr id="837" name="Google Shape;837;p87"/>
          <p:cNvSpPr txBox="1"/>
          <p:nvPr>
            <p:ph idx="1" type="body"/>
          </p:nvPr>
        </p:nvSpPr>
        <p:spPr>
          <a:xfrm>
            <a:off x="0" y="857400"/>
            <a:ext cx="4893600" cy="4286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Testing different cluster sizes on DBA still less accurate than PCA and LDA </a:t>
            </a:r>
            <a:endParaRPr sz="1800"/>
          </a:p>
          <a:p>
            <a:pPr indent="-342900" lvl="1" marL="914400" rtl="0" algn="l">
              <a:spcBef>
                <a:spcPts val="0"/>
              </a:spcBef>
              <a:spcAft>
                <a:spcPts val="0"/>
              </a:spcAft>
              <a:buSzPts val="1800"/>
              <a:buChar char="○"/>
            </a:pPr>
            <a:r>
              <a:rPr lang="en" sz="1800"/>
              <a:t>This is the </a:t>
            </a:r>
            <a:r>
              <a:rPr b="1" i="1" lang="en" sz="1800"/>
              <a:t>wrong</a:t>
            </a:r>
            <a:r>
              <a:rPr lang="en" sz="1800"/>
              <a:t> analysis to be testing efficacy of methodology </a:t>
            </a:r>
            <a:endParaRPr sz="1800"/>
          </a:p>
          <a:p>
            <a:pPr indent="0" lvl="0" marL="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I would like to interact with this data in browser, but still prototyping</a:t>
            </a:r>
            <a:endParaRPr sz="1800"/>
          </a:p>
          <a:p>
            <a:pPr indent="-342900" lvl="1" marL="914400" rtl="0" algn="l">
              <a:spcBef>
                <a:spcPts val="0"/>
              </a:spcBef>
              <a:spcAft>
                <a:spcPts val="0"/>
              </a:spcAft>
              <a:buSzPts val="1800"/>
              <a:buChar char="○"/>
            </a:pPr>
            <a:r>
              <a:rPr lang="en" sz="1800"/>
              <a:t>Any help pulling python backend analysis into js dashboard for MCV?</a:t>
            </a:r>
            <a:endParaRPr sz="1800"/>
          </a:p>
          <a:p>
            <a:pPr indent="0" lvl="0" marL="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Someone is using </a:t>
            </a:r>
            <a:r>
              <a:rPr lang="en" sz="1800" u="sng">
                <a:solidFill>
                  <a:schemeClr val="hlink"/>
                </a:solidFill>
                <a:hlinkClick r:id="rId3"/>
              </a:rPr>
              <a:t>HDViz/MSC for visualizing data on gifted children</a:t>
            </a:r>
            <a:endParaRPr sz="1800"/>
          </a:p>
        </p:txBody>
      </p:sp>
      <p:pic>
        <p:nvPicPr>
          <p:cNvPr id="838" name="Google Shape;838;p87"/>
          <p:cNvPicPr preferRelativeResize="0"/>
          <p:nvPr/>
        </p:nvPicPr>
        <p:blipFill>
          <a:blip r:embed="rId4">
            <a:alphaModFix/>
          </a:blip>
          <a:stretch>
            <a:fillRect/>
          </a:stretch>
        </p:blipFill>
        <p:spPr>
          <a:xfrm>
            <a:off x="5298681" y="1733350"/>
            <a:ext cx="3845319" cy="2906701"/>
          </a:xfrm>
          <a:prstGeom prst="rect">
            <a:avLst/>
          </a:prstGeom>
          <a:noFill/>
          <a:ln>
            <a:noFill/>
          </a:ln>
        </p:spPr>
      </p:pic>
      <p:sp>
        <p:nvSpPr>
          <p:cNvPr id="839" name="Google Shape;839;p87"/>
          <p:cNvSpPr txBox="1"/>
          <p:nvPr/>
        </p:nvSpPr>
        <p:spPr>
          <a:xfrm>
            <a:off x="5857775" y="4640050"/>
            <a:ext cx="28008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Reduced Space Dimensionality</a:t>
            </a:r>
            <a:endParaRPr/>
          </a:p>
        </p:txBody>
      </p:sp>
      <p:sp>
        <p:nvSpPr>
          <p:cNvPr id="840" name="Google Shape;840;p87"/>
          <p:cNvSpPr txBox="1"/>
          <p:nvPr/>
        </p:nvSpPr>
        <p:spPr>
          <a:xfrm rot="-5400000">
            <a:off x="4086338" y="3040150"/>
            <a:ext cx="18369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Classification Error</a:t>
            </a:r>
            <a:endParaRPr/>
          </a:p>
        </p:txBody>
      </p:sp>
      <p:sp>
        <p:nvSpPr>
          <p:cNvPr id="841" name="Google Shape;841;p87"/>
          <p:cNvSpPr txBox="1"/>
          <p:nvPr/>
        </p:nvSpPr>
        <p:spPr>
          <a:xfrm>
            <a:off x="5722000" y="1440250"/>
            <a:ext cx="28008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Nuclear Station Blackout Data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88"/>
          <p:cNvSpPr txBox="1"/>
          <p:nvPr>
            <p:ph type="title"/>
          </p:nvPr>
        </p:nvSpPr>
        <p:spPr>
          <a:xfrm>
            <a:off x="0" y="76200"/>
            <a:ext cx="91440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12/1/17</a:t>
            </a:r>
            <a:endParaRPr/>
          </a:p>
        </p:txBody>
      </p:sp>
      <p:sp>
        <p:nvSpPr>
          <p:cNvPr id="847" name="Google Shape;847;p88"/>
          <p:cNvSpPr txBox="1"/>
          <p:nvPr>
            <p:ph idx="1" type="body"/>
          </p:nvPr>
        </p:nvSpPr>
        <p:spPr>
          <a:xfrm>
            <a:off x="390675" y="671350"/>
            <a:ext cx="8229600" cy="10998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SzPts val="1800"/>
              <a:buChar char="●"/>
            </a:pPr>
            <a:r>
              <a:rPr lang="en" sz="1800"/>
              <a:t>Meeting with Wei Xing (new post-doc), Pavol, and Di</a:t>
            </a:r>
            <a:endParaRPr sz="1800"/>
          </a:p>
          <a:p>
            <a:pPr indent="-342900" lvl="1" marL="914400" marR="0" rtl="0" algn="l">
              <a:lnSpc>
                <a:spcPct val="100000"/>
              </a:lnSpc>
              <a:spcBef>
                <a:spcPts val="0"/>
              </a:spcBef>
              <a:spcAft>
                <a:spcPts val="0"/>
              </a:spcAft>
              <a:buSzPts val="1800"/>
              <a:buChar char="○"/>
            </a:pPr>
            <a:r>
              <a:rPr lang="en" sz="1800"/>
              <a:t>Wei is interested in continuous representation of Morse-Smale complex</a:t>
            </a:r>
            <a:endParaRPr sz="1800"/>
          </a:p>
          <a:p>
            <a:pPr indent="0" lvl="0" marL="457200" marR="0" rtl="0" algn="l">
              <a:lnSpc>
                <a:spcPct val="100000"/>
              </a:lnSpc>
              <a:spcBef>
                <a:spcPts val="600"/>
              </a:spcBef>
              <a:spcAft>
                <a:spcPts val="0"/>
              </a:spcAft>
              <a:buNone/>
            </a:pPr>
            <a:r>
              <a:t/>
            </a:r>
            <a:endParaRPr sz="1800"/>
          </a:p>
          <a:p>
            <a:pPr indent="0" lvl="0" marL="457200" marR="0" rtl="0" algn="l">
              <a:lnSpc>
                <a:spcPct val="100000"/>
              </a:lnSpc>
              <a:spcBef>
                <a:spcPts val="600"/>
              </a:spcBef>
              <a:spcAft>
                <a:spcPts val="0"/>
              </a:spcAft>
              <a:buNone/>
            </a:pPr>
            <a:r>
              <a:t/>
            </a:r>
            <a:endParaRPr sz="1800"/>
          </a:p>
          <a:p>
            <a:pPr indent="0" lvl="0" marL="0" marR="0" rtl="0" algn="l">
              <a:lnSpc>
                <a:spcPct val="100000"/>
              </a:lnSpc>
              <a:spcBef>
                <a:spcPts val="600"/>
              </a:spcBef>
              <a:spcAft>
                <a:spcPts val="0"/>
              </a:spcAft>
              <a:buNone/>
            </a:pPr>
            <a:r>
              <a:t/>
            </a:r>
            <a:endParaRPr sz="1800"/>
          </a:p>
        </p:txBody>
      </p:sp>
      <p:pic>
        <p:nvPicPr>
          <p:cNvPr id="848" name="Google Shape;848;p88"/>
          <p:cNvPicPr preferRelativeResize="0"/>
          <p:nvPr/>
        </p:nvPicPr>
        <p:blipFill>
          <a:blip r:embed="rId3">
            <a:alphaModFix/>
          </a:blip>
          <a:stretch>
            <a:fillRect/>
          </a:stretch>
        </p:blipFill>
        <p:spPr>
          <a:xfrm>
            <a:off x="5457600" y="2257750"/>
            <a:ext cx="3686400" cy="2764800"/>
          </a:xfrm>
          <a:prstGeom prst="rect">
            <a:avLst/>
          </a:prstGeom>
          <a:noFill/>
          <a:ln>
            <a:noFill/>
          </a:ln>
        </p:spPr>
      </p:pic>
      <p:sp>
        <p:nvSpPr>
          <p:cNvPr id="849" name="Google Shape;849;p88"/>
          <p:cNvSpPr txBox="1"/>
          <p:nvPr/>
        </p:nvSpPr>
        <p:spPr>
          <a:xfrm>
            <a:off x="6772925" y="2534800"/>
            <a:ext cx="1400400" cy="7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CC4125"/>
                </a:solidFill>
              </a:rPr>
              <a:t>DBA currently has worst convergence</a:t>
            </a:r>
            <a:endParaRPr b="1" sz="1200">
              <a:solidFill>
                <a:srgbClr val="CC4125"/>
              </a:solidFill>
            </a:endParaRPr>
          </a:p>
        </p:txBody>
      </p:sp>
      <p:sp>
        <p:nvSpPr>
          <p:cNvPr id="850" name="Google Shape;850;p88"/>
          <p:cNvSpPr txBox="1"/>
          <p:nvPr/>
        </p:nvSpPr>
        <p:spPr>
          <a:xfrm>
            <a:off x="5968025" y="4729350"/>
            <a:ext cx="28008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Reduced Space Dimensionality</a:t>
            </a:r>
            <a:endParaRPr/>
          </a:p>
        </p:txBody>
      </p:sp>
      <p:sp>
        <p:nvSpPr>
          <p:cNvPr id="851" name="Google Shape;851;p88"/>
          <p:cNvSpPr txBox="1"/>
          <p:nvPr/>
        </p:nvSpPr>
        <p:spPr>
          <a:xfrm rot="-5400000">
            <a:off x="4523700" y="3756200"/>
            <a:ext cx="18369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Classification Error</a:t>
            </a:r>
            <a:endParaRPr/>
          </a:p>
        </p:txBody>
      </p:sp>
      <p:sp>
        <p:nvSpPr>
          <p:cNvPr id="852" name="Google Shape;852;p88"/>
          <p:cNvSpPr txBox="1"/>
          <p:nvPr/>
        </p:nvSpPr>
        <p:spPr>
          <a:xfrm>
            <a:off x="5900400" y="2257750"/>
            <a:ext cx="2800800" cy="29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Nuclear Station Blackout Data</a:t>
            </a:r>
            <a:endParaRPr/>
          </a:p>
        </p:txBody>
      </p:sp>
      <p:sp>
        <p:nvSpPr>
          <p:cNvPr id="853" name="Google Shape;853;p88"/>
          <p:cNvSpPr txBox="1"/>
          <p:nvPr/>
        </p:nvSpPr>
        <p:spPr>
          <a:xfrm>
            <a:off x="340625" y="1691800"/>
            <a:ext cx="4955100" cy="3451800"/>
          </a:xfrm>
          <a:prstGeom prst="rect">
            <a:avLst/>
          </a:prstGeom>
          <a:noFill/>
          <a:ln>
            <a:noFill/>
          </a:ln>
        </p:spPr>
        <p:txBody>
          <a:bodyPr anchorCtr="0" anchor="ctr" bIns="91425" lIns="91425" spcFirstLastPara="1" rIns="91425" wrap="square" tIns="91425">
            <a:noAutofit/>
          </a:bodyPr>
          <a:lstStyle/>
          <a:p>
            <a:pPr indent="-342900" lvl="0" marL="457200" rtl="0" algn="l">
              <a:spcBef>
                <a:spcPts val="600"/>
              </a:spcBef>
              <a:spcAft>
                <a:spcPts val="0"/>
              </a:spcAft>
              <a:buClr>
                <a:schemeClr val="dk1"/>
              </a:buClr>
              <a:buSzPts val="1800"/>
              <a:buChar char="●"/>
            </a:pPr>
            <a:r>
              <a:rPr lang="en" sz="1800">
                <a:solidFill>
                  <a:schemeClr val="dk1"/>
                </a:solidFill>
              </a:rPr>
              <a:t>Decision boundary analysis action items:</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Testing is slow</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Parameter tuning:</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SVM parameters</a:t>
            </a:r>
            <a:endParaRPr sz="1800">
              <a:solidFill>
                <a:schemeClr val="dk1"/>
              </a:solidFill>
            </a:endParaRPr>
          </a:p>
          <a:p>
            <a:pPr indent="-342900" lvl="2" marL="1371600" rtl="0" algn="l">
              <a:spcBef>
                <a:spcPts val="0"/>
              </a:spcBef>
              <a:spcAft>
                <a:spcPts val="0"/>
              </a:spcAft>
              <a:buClr>
                <a:schemeClr val="dk1"/>
              </a:buClr>
              <a:buSzPts val="1800"/>
              <a:buChar char="■"/>
            </a:pPr>
            <a:r>
              <a:rPr lang="en" sz="1800">
                <a:solidFill>
                  <a:schemeClr val="dk1"/>
                </a:solidFill>
              </a:rPr>
              <a:t># of clusters/type of clustering</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Need to validate on low-dimension</a:t>
            </a:r>
            <a:endParaRPr sz="1800">
              <a:solidFill>
                <a:schemeClr val="dk1"/>
              </a:solidFill>
            </a:endParaRPr>
          </a:p>
          <a:p>
            <a:pPr indent="-342900" lvl="1" marL="914400" rtl="0" algn="l">
              <a:spcBef>
                <a:spcPts val="0"/>
              </a:spcBef>
              <a:spcAft>
                <a:spcPts val="0"/>
              </a:spcAft>
              <a:buClr>
                <a:schemeClr val="dk1"/>
              </a:buClr>
              <a:buSzPts val="1800"/>
              <a:buChar char="○"/>
            </a:pPr>
            <a:r>
              <a:rPr b="1" lang="en" sz="1800">
                <a:solidFill>
                  <a:schemeClr val="dk1"/>
                </a:solidFill>
              </a:rPr>
              <a:t>Reminder:</a:t>
            </a:r>
            <a:r>
              <a:rPr lang="en" sz="1800">
                <a:solidFill>
                  <a:schemeClr val="dk1"/>
                </a:solidFill>
              </a:rPr>
              <a:t> end goal is not accuracy, but interpretability (meaningful domain decomposition)</a:t>
            </a:r>
            <a:endParaRPr sz="1800">
              <a:solidFill>
                <a:schemeClr val="dk1"/>
              </a:solidFill>
            </a:endParaRPr>
          </a:p>
          <a:p>
            <a:pPr indent="-342900" lvl="1" marL="914400" rtl="0" algn="l">
              <a:spcBef>
                <a:spcPts val="0"/>
              </a:spcBef>
              <a:spcAft>
                <a:spcPts val="0"/>
              </a:spcAft>
              <a:buClr>
                <a:schemeClr val="dk1"/>
              </a:buClr>
              <a:buSzPts val="1800"/>
              <a:buChar char="○"/>
            </a:pPr>
            <a:r>
              <a:rPr lang="en" sz="1800">
                <a:solidFill>
                  <a:schemeClr val="dk1"/>
                </a:solidFill>
              </a:rPr>
              <a:t>Possibly leverage successes of other methods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sp>
        <p:nvSpPr>
          <p:cNvPr id="858" name="Google Shape;858;p89"/>
          <p:cNvSpPr txBox="1"/>
          <p:nvPr>
            <p:ph type="title"/>
          </p:nvPr>
        </p:nvSpPr>
        <p:spPr>
          <a:xfrm>
            <a:off x="0" y="0"/>
            <a:ext cx="91440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11/17/17</a:t>
            </a:r>
            <a:endParaRPr/>
          </a:p>
        </p:txBody>
      </p:sp>
      <p:sp>
        <p:nvSpPr>
          <p:cNvPr id="859" name="Google Shape;859;p89"/>
          <p:cNvSpPr txBox="1"/>
          <p:nvPr>
            <p:ph idx="1" type="body"/>
          </p:nvPr>
        </p:nvSpPr>
        <p:spPr>
          <a:xfrm>
            <a:off x="390675" y="671350"/>
            <a:ext cx="8229600" cy="44352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SzPts val="1800"/>
              <a:buChar char="●"/>
            </a:pPr>
            <a:r>
              <a:rPr lang="en" sz="1800"/>
              <a:t>Running some tests on Nuclear BWR data</a:t>
            </a:r>
            <a:endParaRPr sz="1800"/>
          </a:p>
          <a:p>
            <a:pPr indent="-342900" lvl="1" marL="914400" marR="0" rtl="0" algn="l">
              <a:lnSpc>
                <a:spcPct val="100000"/>
              </a:lnSpc>
              <a:spcBef>
                <a:spcPts val="0"/>
              </a:spcBef>
              <a:spcAft>
                <a:spcPts val="0"/>
              </a:spcAft>
              <a:buSzPts val="1800"/>
              <a:buChar char="○"/>
            </a:pPr>
            <a:r>
              <a:rPr lang="en" sz="1800"/>
              <a:t>Fixed a few issues with the data and algorithm for performing decision boundary analysis</a:t>
            </a:r>
            <a:endParaRPr sz="1800"/>
          </a:p>
          <a:p>
            <a:pPr indent="0" lvl="0" marL="457200" marR="0" rtl="0" algn="l">
              <a:lnSpc>
                <a:spcPct val="100000"/>
              </a:lnSpc>
              <a:spcBef>
                <a:spcPts val="600"/>
              </a:spcBef>
              <a:spcAft>
                <a:spcPts val="0"/>
              </a:spcAft>
              <a:buNone/>
            </a:pPr>
            <a:r>
              <a:t/>
            </a:r>
            <a:endParaRPr sz="1800"/>
          </a:p>
          <a:p>
            <a:pPr indent="-342900" lvl="1" marL="914400" marR="0" rtl="0" algn="l">
              <a:lnSpc>
                <a:spcPct val="100000"/>
              </a:lnSpc>
              <a:spcBef>
                <a:spcPts val="600"/>
              </a:spcBef>
              <a:spcAft>
                <a:spcPts val="0"/>
              </a:spcAft>
              <a:buSzPts val="1800"/>
              <a:buChar char="○"/>
            </a:pPr>
            <a:r>
              <a:rPr lang="en" sz="1800"/>
              <a:t>Domain decomposition and applying DR separately on each cluster:</a:t>
            </a:r>
            <a:endParaRPr sz="1800"/>
          </a:p>
          <a:p>
            <a:pPr indent="-342900" lvl="2" marL="1371600" marR="0" rtl="0" algn="l">
              <a:lnSpc>
                <a:spcPct val="100000"/>
              </a:lnSpc>
              <a:spcBef>
                <a:spcPts val="0"/>
              </a:spcBef>
              <a:spcAft>
                <a:spcPts val="0"/>
              </a:spcAft>
              <a:buSzPts val="1800"/>
              <a:buChar char="■"/>
            </a:pPr>
            <a:r>
              <a:rPr lang="en" sz="1800"/>
              <a:t>Attempting hierarchical clustering using a distance metric that is a linear combination of euclidean distance in input domain + cosine distance of decision boundary normal</a:t>
            </a:r>
            <a:endParaRPr sz="1800"/>
          </a:p>
          <a:p>
            <a:pPr indent="-342900" lvl="2" marL="1371600" marR="0" rtl="0" algn="l">
              <a:lnSpc>
                <a:spcPct val="100000"/>
              </a:lnSpc>
              <a:spcBef>
                <a:spcPts val="0"/>
              </a:spcBef>
              <a:spcAft>
                <a:spcPts val="0"/>
              </a:spcAft>
              <a:buSzPts val="1800"/>
              <a:buChar char="■"/>
            </a:pPr>
            <a:r>
              <a:rPr lang="en" sz="1800"/>
              <a:t>Not much theory for choosing linear combination, maybe a better option exists?</a:t>
            </a:r>
            <a:endParaRPr sz="1800"/>
          </a:p>
          <a:p>
            <a:pPr indent="-342900" lvl="2" marL="1371600" marR="0" rtl="0" algn="l">
              <a:lnSpc>
                <a:spcPct val="100000"/>
              </a:lnSpc>
              <a:spcBef>
                <a:spcPts val="0"/>
              </a:spcBef>
              <a:spcAft>
                <a:spcPts val="0"/>
              </a:spcAft>
              <a:buSzPts val="1800"/>
              <a:buChar char="■"/>
            </a:pPr>
            <a:r>
              <a:rPr lang="en" sz="1800"/>
              <a:t>In progress</a:t>
            </a:r>
            <a:endParaRPr sz="1800"/>
          </a:p>
          <a:p>
            <a:pPr indent="0" lvl="0" marL="914400" marR="0" rtl="0" algn="l">
              <a:lnSpc>
                <a:spcPct val="100000"/>
              </a:lnSpc>
              <a:spcBef>
                <a:spcPts val="600"/>
              </a:spcBef>
              <a:spcAft>
                <a:spcPts val="0"/>
              </a:spcAft>
              <a:buNone/>
            </a:pPr>
            <a:r>
              <a:t/>
            </a:r>
            <a:endParaRPr sz="1800"/>
          </a:p>
          <a:p>
            <a:pPr indent="-342900" lvl="0" marL="457200" marR="0" rtl="0" algn="l">
              <a:lnSpc>
                <a:spcPct val="100000"/>
              </a:lnSpc>
              <a:spcBef>
                <a:spcPts val="600"/>
              </a:spcBef>
              <a:spcAft>
                <a:spcPts val="0"/>
              </a:spcAft>
              <a:buSzPts val="1800"/>
              <a:buChar char="●"/>
            </a:pPr>
            <a:r>
              <a:rPr lang="en" sz="1800"/>
              <a:t>Looking into errors in NASA dataset simulation</a:t>
            </a:r>
            <a:endParaRPr sz="1800"/>
          </a:p>
        </p:txBody>
      </p:sp>
      <p:pic>
        <p:nvPicPr>
          <p:cNvPr id="860" name="Google Shape;860;p89"/>
          <p:cNvPicPr preferRelativeResize="0"/>
          <p:nvPr/>
        </p:nvPicPr>
        <p:blipFill>
          <a:blip r:embed="rId3">
            <a:alphaModFix/>
          </a:blip>
          <a:stretch>
            <a:fillRect/>
          </a:stretch>
        </p:blipFill>
        <p:spPr>
          <a:xfrm>
            <a:off x="7125500" y="3592675"/>
            <a:ext cx="2018501" cy="15138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90"/>
          <p:cNvSpPr txBox="1"/>
          <p:nvPr>
            <p:ph type="title"/>
          </p:nvPr>
        </p:nvSpPr>
        <p:spPr>
          <a:xfrm>
            <a:off x="0" y="0"/>
            <a:ext cx="91440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11/10/17</a:t>
            </a:r>
            <a:endParaRPr/>
          </a:p>
        </p:txBody>
      </p:sp>
      <p:sp>
        <p:nvSpPr>
          <p:cNvPr id="866" name="Google Shape;866;p90"/>
          <p:cNvSpPr txBox="1"/>
          <p:nvPr>
            <p:ph idx="1" type="body"/>
          </p:nvPr>
        </p:nvSpPr>
        <p:spPr>
          <a:xfrm>
            <a:off x="457200" y="708300"/>
            <a:ext cx="8229600" cy="4435200"/>
          </a:xfrm>
          <a:prstGeom prst="rect">
            <a:avLst/>
          </a:prstGeom>
        </p:spPr>
        <p:txBody>
          <a:bodyPr anchorCtr="0" anchor="t" bIns="91425" lIns="91425" spcFirstLastPara="1" rIns="91425" wrap="square" tIns="91425">
            <a:noAutofit/>
          </a:bodyPr>
          <a:lstStyle/>
          <a:p>
            <a:pPr indent="0" lvl="0" marL="0" marR="0" rtl="0" algn="l">
              <a:lnSpc>
                <a:spcPct val="100000"/>
              </a:lnSpc>
              <a:spcBef>
                <a:spcPts val="600"/>
              </a:spcBef>
              <a:spcAft>
                <a:spcPts val="0"/>
              </a:spcAft>
              <a:buNone/>
            </a:pPr>
            <a:r>
              <a:rPr lang="en" sz="1800"/>
              <a:t>(Unavailable)</a:t>
            </a:r>
            <a:endParaRPr sz="18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sp>
        <p:nvSpPr>
          <p:cNvPr id="871" name="Google Shape;871;p91"/>
          <p:cNvSpPr txBox="1"/>
          <p:nvPr>
            <p:ph type="title"/>
          </p:nvPr>
        </p:nvSpPr>
        <p:spPr>
          <a:xfrm>
            <a:off x="0" y="0"/>
            <a:ext cx="91440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11/3/17</a:t>
            </a:r>
            <a:endParaRPr/>
          </a:p>
        </p:txBody>
      </p:sp>
      <p:sp>
        <p:nvSpPr>
          <p:cNvPr id="872" name="Google Shape;872;p91"/>
          <p:cNvSpPr txBox="1"/>
          <p:nvPr>
            <p:ph idx="1" type="body"/>
          </p:nvPr>
        </p:nvSpPr>
        <p:spPr>
          <a:xfrm>
            <a:off x="81500" y="623175"/>
            <a:ext cx="3748500" cy="43830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SzPts val="1800"/>
              <a:buChar char="●"/>
            </a:pPr>
            <a:r>
              <a:rPr lang="en" sz="1800"/>
              <a:t>Dimensionality reduction and classification accuracy</a:t>
            </a:r>
            <a:endParaRPr sz="1800"/>
          </a:p>
          <a:p>
            <a:pPr indent="0" lvl="0" marL="457200" marR="0" rtl="0" algn="l">
              <a:lnSpc>
                <a:spcPct val="100000"/>
              </a:lnSpc>
              <a:spcBef>
                <a:spcPts val="600"/>
              </a:spcBef>
              <a:spcAft>
                <a:spcPts val="0"/>
              </a:spcAft>
              <a:buNone/>
            </a:pPr>
            <a:r>
              <a:rPr lang="en" sz="1800"/>
              <a:t>Next:</a:t>
            </a:r>
            <a:endParaRPr sz="1800"/>
          </a:p>
          <a:p>
            <a:pPr indent="-342900" lvl="1" marL="914400" marR="0" rtl="0" algn="l">
              <a:lnSpc>
                <a:spcPct val="100000"/>
              </a:lnSpc>
              <a:spcBef>
                <a:spcPts val="600"/>
              </a:spcBef>
              <a:spcAft>
                <a:spcPts val="0"/>
              </a:spcAft>
              <a:buSzPts val="1800"/>
              <a:buChar char="○"/>
            </a:pPr>
            <a:r>
              <a:rPr lang="en" sz="1800"/>
              <a:t>More visualization of data </a:t>
            </a:r>
            <a:endParaRPr sz="1800"/>
          </a:p>
          <a:p>
            <a:pPr indent="-342900" lvl="1" marL="914400" marR="0" rtl="0" algn="l">
              <a:lnSpc>
                <a:spcPct val="100000"/>
              </a:lnSpc>
              <a:spcBef>
                <a:spcPts val="0"/>
              </a:spcBef>
              <a:spcAft>
                <a:spcPts val="0"/>
              </a:spcAft>
              <a:buSzPts val="1800"/>
              <a:buChar char="○"/>
            </a:pPr>
            <a:r>
              <a:rPr lang="en" sz="1800"/>
              <a:t>Domain decomposition</a:t>
            </a:r>
            <a:endParaRPr sz="1800"/>
          </a:p>
          <a:p>
            <a:pPr indent="-342900" lvl="1" marL="914400" marR="0" rtl="0" algn="l">
              <a:lnSpc>
                <a:spcPct val="150000"/>
              </a:lnSpc>
              <a:spcBef>
                <a:spcPts val="0"/>
              </a:spcBef>
              <a:spcAft>
                <a:spcPts val="0"/>
              </a:spcAft>
              <a:buSzPts val="1800"/>
              <a:buChar char="○"/>
            </a:pPr>
            <a:r>
              <a:rPr lang="en" sz="1800"/>
              <a:t>More datasets</a:t>
            </a:r>
            <a:endParaRPr sz="1800"/>
          </a:p>
          <a:p>
            <a:pPr indent="-342900" lvl="0" marL="457200" marR="0" rtl="0" algn="l">
              <a:lnSpc>
                <a:spcPct val="150000"/>
              </a:lnSpc>
              <a:spcBef>
                <a:spcPts val="0"/>
              </a:spcBef>
              <a:spcAft>
                <a:spcPts val="0"/>
              </a:spcAft>
              <a:buSzPts val="1800"/>
              <a:buChar char="●"/>
            </a:pPr>
            <a:r>
              <a:rPr lang="en" sz="1800"/>
              <a:t>Talk later today:</a:t>
            </a:r>
            <a:endParaRPr sz="1800"/>
          </a:p>
        </p:txBody>
      </p:sp>
      <p:pic>
        <p:nvPicPr>
          <p:cNvPr id="873" name="Google Shape;873;p91"/>
          <p:cNvPicPr preferRelativeResize="0"/>
          <p:nvPr/>
        </p:nvPicPr>
        <p:blipFill rotWithShape="1">
          <a:blip r:embed="rId3">
            <a:alphaModFix/>
          </a:blip>
          <a:srcRect b="4732" l="3975" r="8840" t="10001"/>
          <a:stretch/>
        </p:blipFill>
        <p:spPr>
          <a:xfrm>
            <a:off x="3830230" y="3226121"/>
            <a:ext cx="2659562" cy="1950858"/>
          </a:xfrm>
          <a:prstGeom prst="rect">
            <a:avLst/>
          </a:prstGeom>
          <a:noFill/>
          <a:ln>
            <a:noFill/>
          </a:ln>
        </p:spPr>
      </p:pic>
      <p:sp>
        <p:nvSpPr>
          <p:cNvPr id="874" name="Google Shape;874;p91"/>
          <p:cNvSpPr txBox="1"/>
          <p:nvPr/>
        </p:nvSpPr>
        <p:spPr>
          <a:xfrm>
            <a:off x="3830124" y="2706025"/>
            <a:ext cx="26598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Pima Indian</a:t>
            </a:r>
            <a:endParaRPr/>
          </a:p>
        </p:txBody>
      </p:sp>
      <p:pic>
        <p:nvPicPr>
          <p:cNvPr id="875" name="Google Shape;875;p91"/>
          <p:cNvPicPr preferRelativeResize="0"/>
          <p:nvPr/>
        </p:nvPicPr>
        <p:blipFill rotWithShape="1">
          <a:blip r:embed="rId4">
            <a:alphaModFix/>
          </a:blip>
          <a:srcRect b="5206" l="6806" r="9167" t="11750"/>
          <a:stretch/>
        </p:blipFill>
        <p:spPr>
          <a:xfrm>
            <a:off x="3830241" y="623174"/>
            <a:ext cx="2563267" cy="1899964"/>
          </a:xfrm>
          <a:prstGeom prst="rect">
            <a:avLst/>
          </a:prstGeom>
          <a:noFill/>
          <a:ln>
            <a:noFill/>
          </a:ln>
        </p:spPr>
      </p:pic>
      <p:sp>
        <p:nvSpPr>
          <p:cNvPr id="876" name="Google Shape;876;p91"/>
          <p:cNvSpPr txBox="1"/>
          <p:nvPr/>
        </p:nvSpPr>
        <p:spPr>
          <a:xfrm>
            <a:off x="3830273" y="6125"/>
            <a:ext cx="25632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MFEAT (Numbers)</a:t>
            </a:r>
            <a:endParaRPr/>
          </a:p>
        </p:txBody>
      </p:sp>
      <p:pic>
        <p:nvPicPr>
          <p:cNvPr id="877" name="Google Shape;877;p91"/>
          <p:cNvPicPr preferRelativeResize="0"/>
          <p:nvPr/>
        </p:nvPicPr>
        <p:blipFill rotWithShape="1">
          <a:blip r:embed="rId5">
            <a:alphaModFix/>
          </a:blip>
          <a:srcRect b="4690" l="7100" r="8873" t="9707"/>
          <a:stretch/>
        </p:blipFill>
        <p:spPr>
          <a:xfrm>
            <a:off x="6580728" y="3331898"/>
            <a:ext cx="2563267" cy="1756980"/>
          </a:xfrm>
          <a:prstGeom prst="rect">
            <a:avLst/>
          </a:prstGeom>
          <a:noFill/>
          <a:ln>
            <a:noFill/>
          </a:ln>
        </p:spPr>
      </p:pic>
      <p:sp>
        <p:nvSpPr>
          <p:cNvPr id="878" name="Google Shape;878;p91"/>
          <p:cNvSpPr txBox="1"/>
          <p:nvPr/>
        </p:nvSpPr>
        <p:spPr>
          <a:xfrm>
            <a:off x="6580725" y="2717925"/>
            <a:ext cx="25632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MNIST (Letters)</a:t>
            </a:r>
            <a:endParaRPr/>
          </a:p>
        </p:txBody>
      </p:sp>
      <p:pic>
        <p:nvPicPr>
          <p:cNvPr id="879" name="Google Shape;879;p91"/>
          <p:cNvPicPr preferRelativeResize="0"/>
          <p:nvPr/>
        </p:nvPicPr>
        <p:blipFill rotWithShape="1">
          <a:blip r:embed="rId6">
            <a:alphaModFix/>
          </a:blip>
          <a:srcRect b="5206" l="3548" r="9267" t="11750"/>
          <a:stretch/>
        </p:blipFill>
        <p:spPr>
          <a:xfrm>
            <a:off x="6462528" y="659793"/>
            <a:ext cx="2659562" cy="1899964"/>
          </a:xfrm>
          <a:prstGeom prst="rect">
            <a:avLst/>
          </a:prstGeom>
          <a:noFill/>
          <a:ln>
            <a:noFill/>
          </a:ln>
        </p:spPr>
      </p:pic>
      <p:sp>
        <p:nvSpPr>
          <p:cNvPr id="880" name="Google Shape;880;p91"/>
          <p:cNvSpPr txBox="1"/>
          <p:nvPr/>
        </p:nvSpPr>
        <p:spPr>
          <a:xfrm>
            <a:off x="6462474" y="42725"/>
            <a:ext cx="2659500" cy="312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SBO BWR (Nuclear)</a:t>
            </a:r>
            <a:endParaRPr/>
          </a:p>
        </p:txBody>
      </p:sp>
      <p:sp>
        <p:nvSpPr>
          <p:cNvPr id="881" name="Google Shape;881;p91"/>
          <p:cNvSpPr txBox="1"/>
          <p:nvPr/>
        </p:nvSpPr>
        <p:spPr>
          <a:xfrm>
            <a:off x="4780000" y="3018275"/>
            <a:ext cx="8508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768 x 8</a:t>
            </a:r>
            <a:endParaRPr/>
          </a:p>
        </p:txBody>
      </p:sp>
      <p:sp>
        <p:nvSpPr>
          <p:cNvPr id="882" name="Google Shape;882;p91"/>
          <p:cNvSpPr txBox="1"/>
          <p:nvPr/>
        </p:nvSpPr>
        <p:spPr>
          <a:xfrm>
            <a:off x="7423875" y="3030175"/>
            <a:ext cx="10962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20000 x 16</a:t>
            </a:r>
            <a:endParaRPr/>
          </a:p>
        </p:txBody>
      </p:sp>
      <p:sp>
        <p:nvSpPr>
          <p:cNvPr id="883" name="Google Shape;883;p91"/>
          <p:cNvSpPr txBox="1"/>
          <p:nvPr/>
        </p:nvSpPr>
        <p:spPr>
          <a:xfrm>
            <a:off x="4534600" y="318375"/>
            <a:ext cx="10962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2000 x 649</a:t>
            </a:r>
            <a:endParaRPr/>
          </a:p>
        </p:txBody>
      </p:sp>
      <p:sp>
        <p:nvSpPr>
          <p:cNvPr id="884" name="Google Shape;884;p91"/>
          <p:cNvSpPr txBox="1"/>
          <p:nvPr/>
        </p:nvSpPr>
        <p:spPr>
          <a:xfrm>
            <a:off x="7314250" y="318375"/>
            <a:ext cx="1096200" cy="36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20000 x 12</a:t>
            </a:r>
            <a:endParaRPr/>
          </a:p>
        </p:txBody>
      </p:sp>
      <p:pic>
        <p:nvPicPr>
          <p:cNvPr id="885" name="Google Shape;885;p91"/>
          <p:cNvPicPr preferRelativeResize="0"/>
          <p:nvPr/>
        </p:nvPicPr>
        <p:blipFill>
          <a:blip r:embed="rId7">
            <a:alphaModFix/>
          </a:blip>
          <a:stretch>
            <a:fillRect/>
          </a:stretch>
        </p:blipFill>
        <p:spPr>
          <a:xfrm>
            <a:off x="221661" y="3138026"/>
            <a:ext cx="3468192" cy="1950853"/>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9" name="Shape 889"/>
        <p:cNvGrpSpPr/>
        <p:nvPr/>
      </p:nvGrpSpPr>
      <p:grpSpPr>
        <a:xfrm>
          <a:off x="0" y="0"/>
          <a:ext cx="0" cy="0"/>
          <a:chOff x="0" y="0"/>
          <a:chExt cx="0" cy="0"/>
        </a:xfrm>
      </p:grpSpPr>
      <p:sp>
        <p:nvSpPr>
          <p:cNvPr id="890" name="Google Shape;890;p92"/>
          <p:cNvSpPr txBox="1"/>
          <p:nvPr>
            <p:ph type="title"/>
          </p:nvPr>
        </p:nvSpPr>
        <p:spPr>
          <a:xfrm>
            <a:off x="457200" y="-22622"/>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10/27/17</a:t>
            </a:r>
            <a:endParaRPr/>
          </a:p>
        </p:txBody>
      </p:sp>
      <p:sp>
        <p:nvSpPr>
          <p:cNvPr id="891" name="Google Shape;891;p92"/>
          <p:cNvSpPr txBox="1"/>
          <p:nvPr>
            <p:ph idx="1" type="body"/>
          </p:nvPr>
        </p:nvSpPr>
        <p:spPr>
          <a:xfrm>
            <a:off x="457200" y="1047750"/>
            <a:ext cx="8229600" cy="37257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1800" u="sng">
                <a:solidFill>
                  <a:schemeClr val="hlink"/>
                </a:solidFill>
                <a:hlinkClick r:id="rId3"/>
              </a:rPr>
              <a:t>Dissertation writing</a:t>
            </a:r>
            <a:r>
              <a:rPr lang="en" sz="1800"/>
              <a:t>:</a:t>
            </a:r>
            <a:endParaRPr sz="1800"/>
          </a:p>
          <a:p>
            <a:pPr indent="-342900" lvl="0" marL="457200" rtl="0" algn="l">
              <a:spcBef>
                <a:spcPts val="600"/>
              </a:spcBef>
              <a:spcAft>
                <a:spcPts val="0"/>
              </a:spcAft>
              <a:buSzPts val="1800"/>
              <a:buChar char="●"/>
            </a:pPr>
            <a:r>
              <a:rPr lang="en" sz="1800"/>
              <a:t>DR in supervised learning setting:</a:t>
            </a:r>
            <a:endParaRPr sz="1800"/>
          </a:p>
          <a:p>
            <a:pPr indent="-342900" lvl="1" marL="1371600" rtl="0" algn="l">
              <a:spcBef>
                <a:spcPts val="0"/>
              </a:spcBef>
              <a:spcAft>
                <a:spcPts val="0"/>
              </a:spcAft>
              <a:buSzPts val="1800"/>
              <a:buChar char="○"/>
            </a:pPr>
            <a:r>
              <a:rPr lang="en" sz="1800"/>
              <a:t>Sufficient Dimensionality Reduction</a:t>
            </a:r>
            <a:endParaRPr sz="1800"/>
          </a:p>
          <a:p>
            <a:pPr indent="-342900" lvl="1" marL="1371600" rtl="0" algn="l">
              <a:spcBef>
                <a:spcPts val="0"/>
              </a:spcBef>
              <a:spcAft>
                <a:spcPts val="0"/>
              </a:spcAft>
              <a:buSzPts val="1800"/>
              <a:buChar char="○"/>
            </a:pPr>
            <a:r>
              <a:rPr lang="en" sz="1800"/>
              <a:t>Fisher Discriminant Analysis</a:t>
            </a:r>
            <a:endParaRPr sz="1800"/>
          </a:p>
          <a:p>
            <a:pPr indent="-342900" lvl="1" marL="1371600" rtl="0" algn="l">
              <a:spcBef>
                <a:spcPts val="0"/>
              </a:spcBef>
              <a:spcAft>
                <a:spcPts val="0"/>
              </a:spcAft>
              <a:buSzPts val="1800"/>
              <a:buChar char="○"/>
            </a:pPr>
            <a:r>
              <a:rPr lang="en" sz="1800"/>
              <a:t>Canonical Correlation Analysis</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Next Week:</a:t>
            </a:r>
            <a:endParaRPr sz="1800"/>
          </a:p>
          <a:p>
            <a:pPr indent="-342900" lvl="0" marL="457200" rtl="0" algn="l">
              <a:spcBef>
                <a:spcPts val="600"/>
              </a:spcBef>
              <a:spcAft>
                <a:spcPts val="0"/>
              </a:spcAft>
              <a:buSzPts val="1800"/>
              <a:buChar char="●"/>
            </a:pPr>
            <a:r>
              <a:rPr lang="en" sz="1800"/>
              <a:t>More on characterizing classifiers in high dimension (new stuff)</a:t>
            </a:r>
            <a:endParaRPr sz="18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5" name="Shape 895"/>
        <p:cNvGrpSpPr/>
        <p:nvPr/>
      </p:nvGrpSpPr>
      <p:grpSpPr>
        <a:xfrm>
          <a:off x="0" y="0"/>
          <a:ext cx="0" cy="0"/>
          <a:chOff x="0" y="0"/>
          <a:chExt cx="0" cy="0"/>
        </a:xfrm>
      </p:grpSpPr>
      <p:sp>
        <p:nvSpPr>
          <p:cNvPr id="896" name="Google Shape;896;p93"/>
          <p:cNvSpPr txBox="1"/>
          <p:nvPr>
            <p:ph type="title"/>
          </p:nvPr>
        </p:nvSpPr>
        <p:spPr>
          <a:xfrm>
            <a:off x="0" y="0"/>
            <a:ext cx="91440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10/20/17</a:t>
            </a:r>
            <a:endParaRPr/>
          </a:p>
        </p:txBody>
      </p:sp>
      <p:sp>
        <p:nvSpPr>
          <p:cNvPr id="897" name="Google Shape;897;p93"/>
          <p:cNvSpPr txBox="1"/>
          <p:nvPr>
            <p:ph idx="1" type="body"/>
          </p:nvPr>
        </p:nvSpPr>
        <p:spPr>
          <a:xfrm>
            <a:off x="152400" y="708300"/>
            <a:ext cx="8229600" cy="4435200"/>
          </a:xfrm>
          <a:prstGeom prst="rect">
            <a:avLst/>
          </a:prstGeom>
        </p:spPr>
        <p:txBody>
          <a:bodyPr anchorCtr="0" anchor="t" bIns="91425" lIns="91425" spcFirstLastPara="1" rIns="91425" wrap="square" tIns="91425">
            <a:noAutofit/>
          </a:bodyPr>
          <a:lstStyle/>
          <a:p>
            <a:pPr indent="-330200" lvl="0" marL="457200" marR="0" rtl="0" algn="l">
              <a:lnSpc>
                <a:spcPct val="100000"/>
              </a:lnSpc>
              <a:spcBef>
                <a:spcPts val="600"/>
              </a:spcBef>
              <a:spcAft>
                <a:spcPts val="0"/>
              </a:spcAft>
              <a:buSzPts val="1600"/>
              <a:buChar char="●"/>
            </a:pPr>
            <a:r>
              <a:rPr lang="en" sz="1600"/>
              <a:t>Writing dissertation: focusing on surveying DR this week</a:t>
            </a:r>
            <a:endParaRPr sz="1600"/>
          </a:p>
          <a:p>
            <a:pPr indent="-330200" lvl="0" marL="457200" marR="0" rtl="0" algn="l">
              <a:lnSpc>
                <a:spcPct val="100000"/>
              </a:lnSpc>
              <a:spcBef>
                <a:spcPts val="0"/>
              </a:spcBef>
              <a:spcAft>
                <a:spcPts val="0"/>
              </a:spcAft>
              <a:buSzPts val="1600"/>
              <a:buChar char="●"/>
            </a:pPr>
            <a:r>
              <a:rPr lang="en" sz="1600"/>
              <a:t>Discussions with Zhimin and Di (separately)</a:t>
            </a:r>
            <a:endParaRPr sz="1600"/>
          </a:p>
          <a:p>
            <a:pPr indent="-330200" lvl="0" marL="457200" marR="0" rtl="0" algn="l">
              <a:lnSpc>
                <a:spcPct val="100000"/>
              </a:lnSpc>
              <a:spcBef>
                <a:spcPts val="0"/>
              </a:spcBef>
              <a:spcAft>
                <a:spcPts val="0"/>
              </a:spcAft>
              <a:buSzPts val="1600"/>
              <a:buChar char="●"/>
            </a:pPr>
            <a:r>
              <a:rPr lang="en" sz="1600"/>
              <a:t>Side project: attempt at a neural network in practice:</a:t>
            </a:r>
            <a:endParaRPr sz="1600"/>
          </a:p>
        </p:txBody>
      </p:sp>
      <p:sp>
        <p:nvSpPr>
          <p:cNvPr id="898" name="Google Shape;898;p93"/>
          <p:cNvSpPr/>
          <p:nvPr/>
        </p:nvSpPr>
        <p:spPr>
          <a:xfrm>
            <a:off x="2902925" y="2662550"/>
            <a:ext cx="734700" cy="21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conv3-32</a:t>
            </a:r>
            <a:endParaRPr sz="1000"/>
          </a:p>
        </p:txBody>
      </p:sp>
      <p:grpSp>
        <p:nvGrpSpPr>
          <p:cNvPr id="899" name="Google Shape;899;p93"/>
          <p:cNvGrpSpPr/>
          <p:nvPr/>
        </p:nvGrpSpPr>
        <p:grpSpPr>
          <a:xfrm>
            <a:off x="226225" y="1854875"/>
            <a:ext cx="2075175" cy="2486950"/>
            <a:chOff x="-2375" y="1511975"/>
            <a:chExt cx="2075175" cy="2486950"/>
          </a:xfrm>
        </p:grpSpPr>
        <p:pic>
          <p:nvPicPr>
            <p:cNvPr id="900" name="Google Shape;900;p93"/>
            <p:cNvPicPr preferRelativeResize="0"/>
            <p:nvPr/>
          </p:nvPicPr>
          <p:blipFill rotWithShape="1">
            <a:blip r:embed="rId3">
              <a:alphaModFix/>
            </a:blip>
            <a:srcRect b="34730" l="0" r="31917" t="0"/>
            <a:stretch/>
          </p:blipFill>
          <p:spPr>
            <a:xfrm>
              <a:off x="-2375" y="1847850"/>
              <a:ext cx="2075175" cy="2151075"/>
            </a:xfrm>
            <a:prstGeom prst="rect">
              <a:avLst/>
            </a:prstGeom>
            <a:noFill/>
            <a:ln>
              <a:noFill/>
            </a:ln>
          </p:spPr>
        </p:pic>
        <p:sp>
          <p:nvSpPr>
            <p:cNvPr id="901" name="Google Shape;901;p93"/>
            <p:cNvSpPr txBox="1"/>
            <p:nvPr/>
          </p:nvSpPr>
          <p:spPr>
            <a:xfrm>
              <a:off x="-2375" y="1511975"/>
              <a:ext cx="20751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80000"/>
                  </a:solidFill>
                </a:rPr>
                <a:t>Training Data:</a:t>
              </a:r>
              <a:endParaRPr b="1">
                <a:solidFill>
                  <a:srgbClr val="980000"/>
                </a:solidFill>
              </a:endParaRPr>
            </a:p>
          </p:txBody>
        </p:sp>
        <p:sp>
          <p:nvSpPr>
            <p:cNvPr id="902" name="Google Shape;902;p93"/>
            <p:cNvSpPr/>
            <p:nvPr/>
          </p:nvSpPr>
          <p:spPr>
            <a:xfrm>
              <a:off x="638425" y="2402175"/>
              <a:ext cx="833700" cy="1349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93"/>
            <p:cNvSpPr/>
            <p:nvPr/>
          </p:nvSpPr>
          <p:spPr>
            <a:xfrm>
              <a:off x="34850" y="2251200"/>
              <a:ext cx="525900" cy="1656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93"/>
            <p:cNvSpPr/>
            <p:nvPr/>
          </p:nvSpPr>
          <p:spPr>
            <a:xfrm>
              <a:off x="1641700" y="2208750"/>
              <a:ext cx="431100" cy="454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93"/>
            <p:cNvSpPr/>
            <p:nvPr/>
          </p:nvSpPr>
          <p:spPr>
            <a:xfrm>
              <a:off x="1681050" y="3061500"/>
              <a:ext cx="356400" cy="336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6" name="Google Shape;906;p93"/>
          <p:cNvGrpSpPr/>
          <p:nvPr/>
        </p:nvGrpSpPr>
        <p:grpSpPr>
          <a:xfrm>
            <a:off x="5943600" y="1900738"/>
            <a:ext cx="3048000" cy="2395225"/>
            <a:chOff x="6096000" y="1511975"/>
            <a:chExt cx="3048000" cy="2395225"/>
          </a:xfrm>
        </p:grpSpPr>
        <p:pic>
          <p:nvPicPr>
            <p:cNvPr id="907" name="Google Shape;907;p93"/>
            <p:cNvPicPr preferRelativeResize="0"/>
            <p:nvPr/>
          </p:nvPicPr>
          <p:blipFill rotWithShape="1">
            <a:blip r:embed="rId4">
              <a:alphaModFix/>
            </a:blip>
            <a:srcRect b="37511" l="0" r="0" t="0"/>
            <a:stretch/>
          </p:blipFill>
          <p:spPr>
            <a:xfrm>
              <a:off x="6096000" y="1847850"/>
              <a:ext cx="3048000" cy="2059350"/>
            </a:xfrm>
            <a:prstGeom prst="rect">
              <a:avLst/>
            </a:prstGeom>
            <a:noFill/>
            <a:ln>
              <a:noFill/>
            </a:ln>
          </p:spPr>
        </p:pic>
        <p:sp>
          <p:nvSpPr>
            <p:cNvPr id="908" name="Google Shape;908;p93"/>
            <p:cNvSpPr txBox="1"/>
            <p:nvPr/>
          </p:nvSpPr>
          <p:spPr>
            <a:xfrm>
              <a:off x="6096000" y="1511975"/>
              <a:ext cx="3048000" cy="336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980000"/>
                  </a:solidFill>
                </a:rPr>
                <a:t>Dumb Tetris Player:</a:t>
              </a:r>
              <a:endParaRPr b="1">
                <a:solidFill>
                  <a:srgbClr val="980000"/>
                </a:solidFill>
              </a:endParaRPr>
            </a:p>
          </p:txBody>
        </p:sp>
      </p:grpSp>
      <p:sp>
        <p:nvSpPr>
          <p:cNvPr id="909" name="Google Shape;909;p93"/>
          <p:cNvSpPr/>
          <p:nvPr/>
        </p:nvSpPr>
        <p:spPr>
          <a:xfrm>
            <a:off x="4046475" y="3229500"/>
            <a:ext cx="548400" cy="338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flatten</a:t>
            </a:r>
            <a:endParaRPr sz="1000"/>
          </a:p>
        </p:txBody>
      </p:sp>
      <p:cxnSp>
        <p:nvCxnSpPr>
          <p:cNvPr id="910" name="Google Shape;910;p93"/>
          <p:cNvCxnSpPr>
            <a:stCxn id="902" idx="3"/>
            <a:endCxn id="898" idx="1"/>
          </p:cNvCxnSpPr>
          <p:nvPr/>
        </p:nvCxnSpPr>
        <p:spPr>
          <a:xfrm flipH="1" rot="10800000">
            <a:off x="1700725" y="2768475"/>
            <a:ext cx="1202100" cy="651300"/>
          </a:xfrm>
          <a:prstGeom prst="straightConnector1">
            <a:avLst/>
          </a:prstGeom>
          <a:noFill/>
          <a:ln cap="flat" cmpd="sng" w="19050">
            <a:solidFill>
              <a:srgbClr val="FF0000"/>
            </a:solidFill>
            <a:prstDash val="solid"/>
            <a:round/>
            <a:headEnd len="med" w="med" type="none"/>
            <a:tailEnd len="med" w="med" type="triangle"/>
          </a:ln>
        </p:spPr>
      </p:cxnSp>
      <p:sp>
        <p:nvSpPr>
          <p:cNvPr id="911" name="Google Shape;911;p93"/>
          <p:cNvSpPr/>
          <p:nvPr/>
        </p:nvSpPr>
        <p:spPr>
          <a:xfrm>
            <a:off x="3932875" y="2662550"/>
            <a:ext cx="711600" cy="21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conv3-32</a:t>
            </a:r>
            <a:endParaRPr sz="1000"/>
          </a:p>
        </p:txBody>
      </p:sp>
      <p:sp>
        <p:nvSpPr>
          <p:cNvPr id="912" name="Google Shape;912;p93"/>
          <p:cNvSpPr/>
          <p:nvPr/>
        </p:nvSpPr>
        <p:spPr>
          <a:xfrm>
            <a:off x="4939725" y="2662525"/>
            <a:ext cx="711600" cy="212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conv3-64</a:t>
            </a:r>
            <a:endParaRPr sz="1000"/>
          </a:p>
        </p:txBody>
      </p:sp>
      <p:cxnSp>
        <p:nvCxnSpPr>
          <p:cNvPr id="913" name="Google Shape;913;p93"/>
          <p:cNvCxnSpPr>
            <a:stCxn id="912" idx="2"/>
            <a:endCxn id="909" idx="0"/>
          </p:cNvCxnSpPr>
          <p:nvPr/>
        </p:nvCxnSpPr>
        <p:spPr>
          <a:xfrm flipH="1">
            <a:off x="4320825" y="2874625"/>
            <a:ext cx="974700" cy="354900"/>
          </a:xfrm>
          <a:prstGeom prst="straightConnector1">
            <a:avLst/>
          </a:prstGeom>
          <a:noFill/>
          <a:ln cap="flat" cmpd="sng" w="19050">
            <a:solidFill>
              <a:srgbClr val="FF0000"/>
            </a:solidFill>
            <a:prstDash val="solid"/>
            <a:round/>
            <a:headEnd len="med" w="med" type="none"/>
            <a:tailEnd len="med" w="med" type="triangle"/>
          </a:ln>
        </p:spPr>
      </p:cxnSp>
      <p:cxnSp>
        <p:nvCxnSpPr>
          <p:cNvPr id="914" name="Google Shape;914;p93"/>
          <p:cNvCxnSpPr>
            <a:stCxn id="904" idx="3"/>
            <a:endCxn id="915" idx="1"/>
          </p:cNvCxnSpPr>
          <p:nvPr/>
        </p:nvCxnSpPr>
        <p:spPr>
          <a:xfrm>
            <a:off x="2301400" y="2779050"/>
            <a:ext cx="548700" cy="1253400"/>
          </a:xfrm>
          <a:prstGeom prst="straightConnector1">
            <a:avLst/>
          </a:prstGeom>
          <a:noFill/>
          <a:ln cap="flat" cmpd="sng" w="19050">
            <a:solidFill>
              <a:srgbClr val="FF0000"/>
            </a:solidFill>
            <a:prstDash val="solid"/>
            <a:round/>
            <a:headEnd len="med" w="med" type="none"/>
            <a:tailEnd len="med" w="med" type="triangle"/>
          </a:ln>
        </p:spPr>
      </p:cxnSp>
      <p:sp>
        <p:nvSpPr>
          <p:cNvPr id="915" name="Google Shape;915;p93"/>
          <p:cNvSpPr/>
          <p:nvPr/>
        </p:nvSpPr>
        <p:spPr>
          <a:xfrm>
            <a:off x="2850025" y="3940425"/>
            <a:ext cx="634200" cy="18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FC-128</a:t>
            </a:r>
            <a:endParaRPr sz="1000"/>
          </a:p>
        </p:txBody>
      </p:sp>
      <p:sp>
        <p:nvSpPr>
          <p:cNvPr id="916" name="Google Shape;916;p93"/>
          <p:cNvSpPr/>
          <p:nvPr/>
        </p:nvSpPr>
        <p:spPr>
          <a:xfrm>
            <a:off x="3632825" y="3940425"/>
            <a:ext cx="634200" cy="18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FC-512</a:t>
            </a:r>
            <a:endParaRPr sz="1000"/>
          </a:p>
        </p:txBody>
      </p:sp>
      <p:sp>
        <p:nvSpPr>
          <p:cNvPr id="917" name="Google Shape;917;p93"/>
          <p:cNvSpPr/>
          <p:nvPr/>
        </p:nvSpPr>
        <p:spPr>
          <a:xfrm>
            <a:off x="4415625" y="3940425"/>
            <a:ext cx="548400" cy="18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FC-13</a:t>
            </a:r>
            <a:endParaRPr sz="1000"/>
          </a:p>
        </p:txBody>
      </p:sp>
      <p:sp>
        <p:nvSpPr>
          <p:cNvPr id="918" name="Google Shape;918;p93"/>
          <p:cNvSpPr/>
          <p:nvPr/>
        </p:nvSpPr>
        <p:spPr>
          <a:xfrm>
            <a:off x="5112625" y="3940425"/>
            <a:ext cx="518100" cy="183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t>FC-n</a:t>
            </a:r>
            <a:endParaRPr sz="1000"/>
          </a:p>
        </p:txBody>
      </p:sp>
      <p:cxnSp>
        <p:nvCxnSpPr>
          <p:cNvPr id="919" name="Google Shape;919;p93"/>
          <p:cNvCxnSpPr>
            <a:stCxn id="909" idx="2"/>
            <a:endCxn id="915" idx="0"/>
          </p:cNvCxnSpPr>
          <p:nvPr/>
        </p:nvCxnSpPr>
        <p:spPr>
          <a:xfrm flipH="1">
            <a:off x="3167175" y="3567600"/>
            <a:ext cx="1153500" cy="372900"/>
          </a:xfrm>
          <a:prstGeom prst="straightConnector1">
            <a:avLst/>
          </a:prstGeom>
          <a:noFill/>
          <a:ln cap="flat" cmpd="sng" w="19050">
            <a:solidFill>
              <a:srgbClr val="FF0000"/>
            </a:solidFill>
            <a:prstDash val="solid"/>
            <a:round/>
            <a:headEnd len="med" w="med" type="none"/>
            <a:tailEnd len="med" w="med" type="triangle"/>
          </a:ln>
        </p:spPr>
      </p:cxnSp>
      <p:cxnSp>
        <p:nvCxnSpPr>
          <p:cNvPr id="920" name="Google Shape;920;p93"/>
          <p:cNvCxnSpPr>
            <a:stCxn id="905" idx="3"/>
            <a:endCxn id="915" idx="1"/>
          </p:cNvCxnSpPr>
          <p:nvPr/>
        </p:nvCxnSpPr>
        <p:spPr>
          <a:xfrm>
            <a:off x="2266050" y="3572400"/>
            <a:ext cx="584100" cy="459900"/>
          </a:xfrm>
          <a:prstGeom prst="straightConnector1">
            <a:avLst/>
          </a:prstGeom>
          <a:noFill/>
          <a:ln cap="flat" cmpd="sng" w="19050">
            <a:solidFill>
              <a:srgbClr val="FF0000"/>
            </a:solidFill>
            <a:prstDash val="solid"/>
            <a:round/>
            <a:headEnd len="med" w="med" type="none"/>
            <a:tailEnd len="med" w="med" type="triangle"/>
          </a:ln>
        </p:spPr>
      </p:cxnSp>
      <p:cxnSp>
        <p:nvCxnSpPr>
          <p:cNvPr id="921" name="Google Shape;921;p93"/>
          <p:cNvCxnSpPr>
            <a:stCxn id="903" idx="3"/>
            <a:endCxn id="915" idx="1"/>
          </p:cNvCxnSpPr>
          <p:nvPr/>
        </p:nvCxnSpPr>
        <p:spPr>
          <a:xfrm>
            <a:off x="789350" y="3422100"/>
            <a:ext cx="2060700" cy="610200"/>
          </a:xfrm>
          <a:prstGeom prst="straightConnector1">
            <a:avLst/>
          </a:prstGeom>
          <a:noFill/>
          <a:ln cap="flat" cmpd="sng" w="19050">
            <a:solidFill>
              <a:srgbClr val="FF0000"/>
            </a:solidFill>
            <a:prstDash val="solid"/>
            <a:round/>
            <a:headEnd len="med" w="med" type="none"/>
            <a:tailEnd len="med" w="med" type="triangle"/>
          </a:ln>
        </p:spPr>
      </p:cxnSp>
      <p:cxnSp>
        <p:nvCxnSpPr>
          <p:cNvPr id="922" name="Google Shape;922;p93"/>
          <p:cNvCxnSpPr>
            <a:stCxn id="898" idx="3"/>
            <a:endCxn id="911" idx="1"/>
          </p:cNvCxnSpPr>
          <p:nvPr/>
        </p:nvCxnSpPr>
        <p:spPr>
          <a:xfrm>
            <a:off x="3637625" y="2768600"/>
            <a:ext cx="295200" cy="0"/>
          </a:xfrm>
          <a:prstGeom prst="straightConnector1">
            <a:avLst/>
          </a:prstGeom>
          <a:noFill/>
          <a:ln cap="flat" cmpd="sng" w="19050">
            <a:solidFill>
              <a:srgbClr val="FF0000"/>
            </a:solidFill>
            <a:prstDash val="solid"/>
            <a:round/>
            <a:headEnd len="med" w="med" type="none"/>
            <a:tailEnd len="med" w="med" type="triangle"/>
          </a:ln>
        </p:spPr>
      </p:cxnSp>
      <p:cxnSp>
        <p:nvCxnSpPr>
          <p:cNvPr id="923" name="Google Shape;923;p93"/>
          <p:cNvCxnSpPr>
            <a:stCxn id="911" idx="3"/>
            <a:endCxn id="912" idx="1"/>
          </p:cNvCxnSpPr>
          <p:nvPr/>
        </p:nvCxnSpPr>
        <p:spPr>
          <a:xfrm>
            <a:off x="4644475" y="2768600"/>
            <a:ext cx="295200" cy="0"/>
          </a:xfrm>
          <a:prstGeom prst="straightConnector1">
            <a:avLst/>
          </a:prstGeom>
          <a:noFill/>
          <a:ln cap="flat" cmpd="sng" w="19050">
            <a:solidFill>
              <a:srgbClr val="FF0000"/>
            </a:solidFill>
            <a:prstDash val="solid"/>
            <a:round/>
            <a:headEnd len="med" w="med" type="none"/>
            <a:tailEnd len="med" w="med" type="triangle"/>
          </a:ln>
        </p:spPr>
      </p:cxnSp>
      <p:cxnSp>
        <p:nvCxnSpPr>
          <p:cNvPr id="924" name="Google Shape;924;p93"/>
          <p:cNvCxnSpPr>
            <a:stCxn id="915" idx="3"/>
            <a:endCxn id="916" idx="1"/>
          </p:cNvCxnSpPr>
          <p:nvPr/>
        </p:nvCxnSpPr>
        <p:spPr>
          <a:xfrm>
            <a:off x="3484225" y="4032375"/>
            <a:ext cx="148500" cy="0"/>
          </a:xfrm>
          <a:prstGeom prst="straightConnector1">
            <a:avLst/>
          </a:prstGeom>
          <a:noFill/>
          <a:ln cap="flat" cmpd="sng" w="19050">
            <a:solidFill>
              <a:srgbClr val="FF0000"/>
            </a:solidFill>
            <a:prstDash val="solid"/>
            <a:round/>
            <a:headEnd len="med" w="med" type="none"/>
            <a:tailEnd len="med" w="med" type="triangle"/>
          </a:ln>
        </p:spPr>
      </p:cxnSp>
      <p:cxnSp>
        <p:nvCxnSpPr>
          <p:cNvPr id="925" name="Google Shape;925;p93"/>
          <p:cNvCxnSpPr>
            <a:stCxn id="916" idx="3"/>
            <a:endCxn id="917" idx="1"/>
          </p:cNvCxnSpPr>
          <p:nvPr/>
        </p:nvCxnSpPr>
        <p:spPr>
          <a:xfrm>
            <a:off x="4267025" y="4032375"/>
            <a:ext cx="148500" cy="0"/>
          </a:xfrm>
          <a:prstGeom prst="straightConnector1">
            <a:avLst/>
          </a:prstGeom>
          <a:noFill/>
          <a:ln cap="flat" cmpd="sng" w="19050">
            <a:solidFill>
              <a:srgbClr val="FF0000"/>
            </a:solidFill>
            <a:prstDash val="solid"/>
            <a:round/>
            <a:headEnd len="med" w="med" type="none"/>
            <a:tailEnd len="med" w="med" type="triangle"/>
          </a:ln>
        </p:spPr>
      </p:cxnSp>
      <p:cxnSp>
        <p:nvCxnSpPr>
          <p:cNvPr id="926" name="Google Shape;926;p93"/>
          <p:cNvCxnSpPr>
            <a:stCxn id="917" idx="3"/>
            <a:endCxn id="918" idx="1"/>
          </p:cNvCxnSpPr>
          <p:nvPr/>
        </p:nvCxnSpPr>
        <p:spPr>
          <a:xfrm>
            <a:off x="4964025" y="4032375"/>
            <a:ext cx="148500" cy="0"/>
          </a:xfrm>
          <a:prstGeom prst="straightConnector1">
            <a:avLst/>
          </a:prstGeom>
          <a:noFill/>
          <a:ln cap="flat" cmpd="sng" w="19050">
            <a:solidFill>
              <a:srgbClr val="FF0000"/>
            </a:solidFill>
            <a:prstDash val="solid"/>
            <a:round/>
            <a:headEnd len="med" w="med" type="none"/>
            <a:tailEnd len="med" w="med" type="triangle"/>
          </a:ln>
        </p:spPr>
      </p:cxnSp>
      <p:cxnSp>
        <p:nvCxnSpPr>
          <p:cNvPr id="927" name="Google Shape;927;p93"/>
          <p:cNvCxnSpPr>
            <a:stCxn id="918" idx="3"/>
          </p:cNvCxnSpPr>
          <p:nvPr/>
        </p:nvCxnSpPr>
        <p:spPr>
          <a:xfrm>
            <a:off x="5630725" y="4032375"/>
            <a:ext cx="312900" cy="0"/>
          </a:xfrm>
          <a:prstGeom prst="straightConnector1">
            <a:avLst/>
          </a:prstGeom>
          <a:noFill/>
          <a:ln cap="flat" cmpd="sng" w="19050">
            <a:solidFill>
              <a:srgbClr val="FF0000"/>
            </a:solidFill>
            <a:prstDash val="solid"/>
            <a:round/>
            <a:headEnd len="med" w="med" type="none"/>
            <a:tailEnd len="med" w="med" type="triangle"/>
          </a:ln>
        </p:spPr>
      </p:cxn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1" name="Shape 931"/>
        <p:cNvGrpSpPr/>
        <p:nvPr/>
      </p:nvGrpSpPr>
      <p:grpSpPr>
        <a:xfrm>
          <a:off x="0" y="0"/>
          <a:ext cx="0" cy="0"/>
          <a:chOff x="0" y="0"/>
          <a:chExt cx="0" cy="0"/>
        </a:xfrm>
      </p:grpSpPr>
      <p:sp>
        <p:nvSpPr>
          <p:cNvPr id="932" name="Google Shape;932;p94"/>
          <p:cNvSpPr txBox="1"/>
          <p:nvPr>
            <p:ph type="title"/>
          </p:nvPr>
        </p:nvSpPr>
        <p:spPr>
          <a:xfrm>
            <a:off x="0" y="0"/>
            <a:ext cx="91440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10/13/17</a:t>
            </a:r>
            <a:endParaRPr/>
          </a:p>
        </p:txBody>
      </p:sp>
      <p:sp>
        <p:nvSpPr>
          <p:cNvPr id="933" name="Google Shape;933;p94"/>
          <p:cNvSpPr txBox="1"/>
          <p:nvPr>
            <p:ph idx="1" type="body"/>
          </p:nvPr>
        </p:nvSpPr>
        <p:spPr>
          <a:xfrm>
            <a:off x="457200" y="708300"/>
            <a:ext cx="8229600" cy="4435200"/>
          </a:xfrm>
          <a:prstGeom prst="rect">
            <a:avLst/>
          </a:prstGeom>
        </p:spPr>
        <p:txBody>
          <a:bodyPr anchorCtr="0" anchor="t" bIns="91425" lIns="91425" spcFirstLastPara="1" rIns="91425" wrap="square" tIns="91425">
            <a:noAutofit/>
          </a:bodyPr>
          <a:lstStyle/>
          <a:p>
            <a:pPr indent="-342900" lvl="0" marL="457200" marR="0" rtl="0" algn="l">
              <a:lnSpc>
                <a:spcPct val="100000"/>
              </a:lnSpc>
              <a:spcBef>
                <a:spcPts val="600"/>
              </a:spcBef>
              <a:spcAft>
                <a:spcPts val="0"/>
              </a:spcAft>
              <a:buSzPts val="1800"/>
              <a:buChar char="●"/>
            </a:pPr>
            <a:r>
              <a:rPr lang="en" sz="1800"/>
              <a:t>Hands-on with Keras building neural network for predicting classification output</a:t>
            </a:r>
            <a:endParaRPr sz="1800"/>
          </a:p>
          <a:p>
            <a:pPr indent="-342900" lvl="1" marL="914400" marR="0" rtl="0" algn="l">
              <a:lnSpc>
                <a:spcPct val="100000"/>
              </a:lnSpc>
              <a:spcBef>
                <a:spcPts val="0"/>
              </a:spcBef>
              <a:spcAft>
                <a:spcPts val="0"/>
              </a:spcAft>
              <a:buSzPts val="1800"/>
              <a:buChar char="○"/>
            </a:pPr>
            <a:r>
              <a:rPr lang="en" sz="1800"/>
              <a:t>Constructing a test &amp; debugging environment</a:t>
            </a:r>
            <a:endParaRPr sz="1800"/>
          </a:p>
          <a:p>
            <a:pPr indent="-342900" lvl="1" marL="914400" marR="0" rtl="0" algn="l">
              <a:lnSpc>
                <a:spcPct val="100000"/>
              </a:lnSpc>
              <a:spcBef>
                <a:spcPts val="0"/>
              </a:spcBef>
              <a:spcAft>
                <a:spcPts val="0"/>
              </a:spcAft>
              <a:buSzPts val="1800"/>
              <a:buChar char="○"/>
            </a:pPr>
            <a:r>
              <a:rPr lang="en" sz="1800"/>
              <a:t>Website front-end, database, and python backend layers</a:t>
            </a:r>
            <a:endParaRPr sz="1800"/>
          </a:p>
          <a:p>
            <a:pPr indent="-342900" lvl="1" marL="914400" marR="0" rtl="0" algn="l">
              <a:lnSpc>
                <a:spcPct val="100000"/>
              </a:lnSpc>
              <a:spcBef>
                <a:spcPts val="0"/>
              </a:spcBef>
              <a:spcAft>
                <a:spcPts val="0"/>
              </a:spcAft>
              <a:buSzPts val="1800"/>
              <a:buChar char="○"/>
            </a:pPr>
            <a:r>
              <a:rPr lang="en" sz="1800"/>
              <a:t>Trying to understand all of the knobs</a:t>
            </a:r>
            <a:endParaRPr sz="1800"/>
          </a:p>
          <a:p>
            <a:pPr indent="0" lvl="0" marL="457200" marR="0" rtl="0" algn="l">
              <a:lnSpc>
                <a:spcPct val="100000"/>
              </a:lnSpc>
              <a:spcBef>
                <a:spcPts val="600"/>
              </a:spcBef>
              <a:spcAft>
                <a:spcPts val="0"/>
              </a:spcAft>
              <a:buNone/>
            </a:pPr>
            <a:r>
              <a:t/>
            </a:r>
            <a:endParaRPr sz="1800"/>
          </a:p>
          <a:p>
            <a:pPr indent="-342900" lvl="0" marL="457200" marR="0" rtl="0" algn="l">
              <a:lnSpc>
                <a:spcPct val="100000"/>
              </a:lnSpc>
              <a:spcBef>
                <a:spcPts val="600"/>
              </a:spcBef>
              <a:spcAft>
                <a:spcPts val="0"/>
              </a:spcAft>
              <a:buSzPts val="1800"/>
              <a:buChar char="●"/>
            </a:pPr>
            <a:r>
              <a:rPr lang="en" sz="1800"/>
              <a:t>Reading some ML papers</a:t>
            </a:r>
            <a:endParaRPr sz="1800"/>
          </a:p>
          <a:p>
            <a:pPr indent="-342900" lvl="0" marL="457200" marR="0" rtl="0" algn="l">
              <a:lnSpc>
                <a:spcPct val="100000"/>
              </a:lnSpc>
              <a:spcBef>
                <a:spcPts val="0"/>
              </a:spcBef>
              <a:spcAft>
                <a:spcPts val="0"/>
              </a:spcAft>
              <a:buSzPts val="1800"/>
              <a:buChar char="●"/>
            </a:pPr>
            <a:r>
              <a:rPr lang="en" sz="1800"/>
              <a:t>Dissertation writing</a:t>
            </a:r>
            <a:endParaRPr sz="18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95"/>
          <p:cNvSpPr txBox="1"/>
          <p:nvPr>
            <p:ph type="title"/>
          </p:nvPr>
        </p:nvSpPr>
        <p:spPr>
          <a:xfrm>
            <a:off x="0" y="0"/>
            <a:ext cx="91440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9/22/17</a:t>
            </a:r>
            <a:endParaRPr/>
          </a:p>
        </p:txBody>
      </p:sp>
      <p:sp>
        <p:nvSpPr>
          <p:cNvPr id="939" name="Google Shape;939;p95"/>
          <p:cNvSpPr txBox="1"/>
          <p:nvPr>
            <p:ph idx="1" type="body"/>
          </p:nvPr>
        </p:nvSpPr>
        <p:spPr>
          <a:xfrm>
            <a:off x="457200" y="708300"/>
            <a:ext cx="8229600" cy="44352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sz="2400"/>
              <a:t>Analytic gradient computation for SVM decision boundary normal</a:t>
            </a:r>
            <a:endParaRPr sz="2400"/>
          </a:p>
          <a:p>
            <a:pPr indent="-342900" lvl="1" marL="914400" rtl="0" algn="l">
              <a:spcBef>
                <a:spcPts val="0"/>
              </a:spcBef>
              <a:spcAft>
                <a:spcPts val="0"/>
              </a:spcAft>
              <a:buSzPts val="1800"/>
              <a:buChar char="○"/>
            </a:pPr>
            <a:r>
              <a:rPr lang="en" sz="1800"/>
              <a:t>What other classifiers can this work with?</a:t>
            </a:r>
            <a:endParaRPr sz="1800"/>
          </a:p>
          <a:p>
            <a:pPr indent="0" lvl="0" marL="0" rtl="0" algn="l">
              <a:spcBef>
                <a:spcPts val="600"/>
              </a:spcBef>
              <a:spcAft>
                <a:spcPts val="0"/>
              </a:spcAft>
              <a:buNone/>
            </a:pPr>
            <a:r>
              <a:t/>
            </a:r>
            <a:endParaRPr/>
          </a:p>
          <a:p>
            <a:pPr indent="-381000" lvl="0" marL="457200" rtl="0" algn="l">
              <a:spcBef>
                <a:spcPts val="600"/>
              </a:spcBef>
              <a:spcAft>
                <a:spcPts val="0"/>
              </a:spcAft>
              <a:buSzPts val="2400"/>
              <a:buChar char="●"/>
            </a:pPr>
            <a:r>
              <a:rPr lang="en" sz="2400"/>
              <a:t>Tying up loose ends</a:t>
            </a:r>
            <a:endParaRPr sz="2400"/>
          </a:p>
          <a:p>
            <a:pPr indent="-342900" lvl="1" marL="914400" rtl="0" algn="l">
              <a:spcBef>
                <a:spcPts val="0"/>
              </a:spcBef>
              <a:spcAft>
                <a:spcPts val="0"/>
              </a:spcAft>
              <a:buSzPts val="1800"/>
              <a:buChar char="○"/>
            </a:pPr>
            <a:r>
              <a:rPr lang="en" sz="1800"/>
              <a:t>End-of-year reports</a:t>
            </a:r>
            <a:endParaRPr sz="1800"/>
          </a:p>
          <a:p>
            <a:pPr indent="-342900" lvl="1" marL="914400" rtl="0" algn="l">
              <a:spcBef>
                <a:spcPts val="0"/>
              </a:spcBef>
              <a:spcAft>
                <a:spcPts val="0"/>
              </a:spcAft>
              <a:buSzPts val="1800"/>
              <a:buChar char="○"/>
            </a:pPr>
            <a:r>
              <a:rPr lang="en" sz="1800"/>
              <a:t>Bugs and performance issues</a:t>
            </a:r>
            <a:endParaRPr sz="1800"/>
          </a:p>
          <a:p>
            <a:pPr indent="-342900" lvl="1" marL="914400" rtl="0" algn="l">
              <a:spcBef>
                <a:spcPts val="0"/>
              </a:spcBef>
              <a:spcAft>
                <a:spcPts val="0"/>
              </a:spcAft>
              <a:buSzPts val="1800"/>
              <a:buChar char="○"/>
            </a:pPr>
            <a:r>
              <a:rPr lang="en" sz="1800"/>
              <a:t>Finalizing and prioritizing half-baked issues</a:t>
            </a: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3"/>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Topo+ML</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Sampling from fully</a:t>
            </a:r>
            <a:endParaRPr>
              <a:solidFill>
                <a:schemeClr val="dk1"/>
              </a:solidFill>
            </a:endParaRPr>
          </a:p>
          <a:p>
            <a:pPr indent="0" lvl="0" marL="457200" rtl="0" algn="l">
              <a:spcBef>
                <a:spcPts val="0"/>
              </a:spcBef>
              <a:spcAft>
                <a:spcPts val="0"/>
              </a:spcAft>
              <a:buNone/>
            </a:pPr>
            <a:r>
              <a:rPr lang="en">
                <a:solidFill>
                  <a:schemeClr val="dk1"/>
                </a:solidFill>
              </a:rPr>
              <a:t>labeled image using:</a:t>
            </a:r>
            <a:endParaRPr>
              <a:solidFill>
                <a:schemeClr val="dk1"/>
              </a:solidFill>
            </a:endParaRPr>
          </a:p>
          <a:p>
            <a:pPr indent="-317500" lvl="0" marL="914400" rtl="0" algn="l">
              <a:spcBef>
                <a:spcPts val="0"/>
              </a:spcBef>
              <a:spcAft>
                <a:spcPts val="0"/>
              </a:spcAft>
              <a:buClr>
                <a:schemeClr val="dk1"/>
              </a:buClr>
              <a:buSzPts val="1400"/>
              <a:buChar char="●"/>
            </a:pPr>
            <a:r>
              <a:rPr lang="en">
                <a:solidFill>
                  <a:schemeClr val="dk1"/>
                </a:solidFill>
              </a:rPr>
              <a:t>Box</a:t>
            </a:r>
            <a:endParaRPr>
              <a:solidFill>
                <a:schemeClr val="dk1"/>
              </a:solidFill>
            </a:endParaRPr>
          </a:p>
          <a:p>
            <a:pPr indent="-317500" lvl="0" marL="914400" rtl="0" algn="l">
              <a:spcBef>
                <a:spcPts val="0"/>
              </a:spcBef>
              <a:spcAft>
                <a:spcPts val="0"/>
              </a:spcAft>
              <a:buClr>
                <a:schemeClr val="dk1"/>
              </a:buClr>
              <a:buSzPts val="1400"/>
              <a:buChar char="●"/>
            </a:pPr>
            <a:r>
              <a:rPr lang="en">
                <a:solidFill>
                  <a:schemeClr val="dk1"/>
                </a:solidFill>
              </a:rPr>
              <a:t>CVT seed set +</a:t>
            </a:r>
            <a:endParaRPr>
              <a:solidFill>
                <a:schemeClr val="dk1"/>
              </a:solidFill>
            </a:endParaRPr>
          </a:p>
          <a:p>
            <a:pPr indent="457200" lvl="0" marL="457200" rtl="0" algn="l">
              <a:spcBef>
                <a:spcPts val="0"/>
              </a:spcBef>
              <a:spcAft>
                <a:spcPts val="0"/>
              </a:spcAft>
              <a:buNone/>
            </a:pPr>
            <a:r>
              <a:rPr lang="en">
                <a:solidFill>
                  <a:schemeClr val="dk1"/>
                </a:solidFill>
              </a:rPr>
              <a:t>k-ring of neighbors</a:t>
            </a:r>
            <a:endParaRPr>
              <a:solidFill>
                <a:schemeClr val="dk1"/>
              </a:solidFill>
            </a:endParaRPr>
          </a:p>
          <a:p>
            <a:pPr indent="0" lvl="0" marL="0" rtl="0" algn="l">
              <a:spcBef>
                <a:spcPts val="0"/>
              </a:spcBef>
              <a:spcAft>
                <a:spcPts val="0"/>
              </a:spcAft>
              <a:buNone/>
            </a:pPr>
            <a:r>
              <a:rPr b="1" lang="en" sz="1800">
                <a:solidFill>
                  <a:schemeClr val="dk1"/>
                </a:solidFill>
              </a:rPr>
              <a:t>Empty Region Graphs</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n-dimension k-Θ &amp; k-Yao Graphs by using a CVT constrained to the surface of the unit n-sphere</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Paper skeleton on </a:t>
            </a:r>
            <a:r>
              <a:rPr lang="en" u="sng">
                <a:solidFill>
                  <a:schemeClr val="hlink"/>
                </a:solidFill>
                <a:hlinkClick r:id="rId3"/>
              </a:rPr>
              <a:t>bitbucket</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Organizing a bunch of code:</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hlink"/>
                </a:solidFill>
                <a:hlinkClick r:id="rId4"/>
              </a:rPr>
              <a:t>Samply</a:t>
            </a:r>
            <a:r>
              <a:rPr lang="en">
                <a:solidFill>
                  <a:schemeClr val="dk1"/>
                </a:solidFill>
              </a:rPr>
              <a:t> - sampling library with SCVT</a:t>
            </a:r>
            <a:endParaRPr>
              <a:solidFill>
                <a:schemeClr val="dk1"/>
              </a:solidFill>
            </a:endParaRPr>
          </a:p>
          <a:p>
            <a:pPr indent="-317500" lvl="1" marL="914400" rtl="0" algn="l">
              <a:spcBef>
                <a:spcPts val="0"/>
              </a:spcBef>
              <a:spcAft>
                <a:spcPts val="0"/>
              </a:spcAft>
              <a:buClr>
                <a:schemeClr val="dk1"/>
              </a:buClr>
              <a:buSzPts val="1400"/>
              <a:buChar char="○"/>
            </a:pPr>
            <a:r>
              <a:rPr lang="en" u="sng">
                <a:solidFill>
                  <a:schemeClr val="hlink"/>
                </a:solidFill>
                <a:hlinkClick r:id="rId5"/>
              </a:rPr>
              <a:t>NGLpy-CUDA</a:t>
            </a:r>
            <a:r>
              <a:rPr lang="en">
                <a:solidFill>
                  <a:schemeClr val="dk1"/>
                </a:solidFill>
              </a:rPr>
              <a:t> (metrics branch)</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Jupyter nb w/ interactive widgets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New API: DistanceGraphs, ConeGraphs, EmptyRegionGraphs</a:t>
            </a:r>
            <a:endParaRPr>
              <a:solidFill>
                <a:schemeClr val="dk1"/>
              </a:solidFill>
            </a:endParaRPr>
          </a:p>
          <a:p>
            <a:pPr indent="0" lvl="0" marL="0" rtl="0" algn="l">
              <a:spcBef>
                <a:spcPts val="0"/>
              </a:spcBef>
              <a:spcAft>
                <a:spcPts val="0"/>
              </a:spcAft>
              <a:buClr>
                <a:srgbClr val="000000"/>
              </a:buClr>
              <a:buSzPts val="1100"/>
              <a:buFont typeface="Arial"/>
              <a:buNone/>
            </a:pPr>
            <a:r>
              <a:rPr b="1" lang="en" sz="1800">
                <a:solidFill>
                  <a:schemeClr val="dk1"/>
                </a:solidFill>
              </a:rPr>
              <a:t>Uncertain Toplogy</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No meeting, just doing some writing</a:t>
            </a:r>
            <a:endParaRPr>
              <a:solidFill>
                <a:schemeClr val="dk1"/>
              </a:solidFill>
            </a:endParaRPr>
          </a:p>
        </p:txBody>
      </p:sp>
      <p:sp>
        <p:nvSpPr>
          <p:cNvPr id="200" name="Google Shape;200;p33"/>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t>Topo+ML</a:t>
            </a:r>
            <a:endParaRPr b="1" sz="1800">
              <a:solidFill>
                <a:srgbClr val="000000"/>
              </a:solidFill>
            </a:endParaRPr>
          </a:p>
          <a:p>
            <a:pPr indent="-311150" lvl="0" marL="457200" rtl="0" algn="l">
              <a:spcBef>
                <a:spcPts val="0"/>
              </a:spcBef>
              <a:spcAft>
                <a:spcPts val="0"/>
              </a:spcAft>
              <a:buSzPts val="1300"/>
              <a:buChar char="●"/>
            </a:pPr>
            <a:r>
              <a:rPr lang="en"/>
              <a:t>Waiting on some results from Jay</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Possibly encoding new features</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Clr>
                <a:srgbClr val="000000"/>
              </a:buClr>
              <a:buSzPts val="1100"/>
              <a:buFont typeface="Arial"/>
              <a:buNone/>
            </a:pPr>
            <a:r>
              <a:rPr b="1" lang="en" sz="1800">
                <a:solidFill>
                  <a:schemeClr val="dk1"/>
                </a:solidFill>
              </a:rPr>
              <a:t>Empty Region Graphs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Continue writing</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Migrate cone-based graphs to GPU</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Parallelize samply.CVTSampler</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The metrics I designed don’t generalize well to high-dimensions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Approximated with other characteristics?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Is an analysis in 2D-3D good enough?</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Other tests can be run in &gt;3D</a:t>
            </a:r>
            <a:endParaRPr>
              <a:solidFill>
                <a:schemeClr val="dk1"/>
              </a:solidFill>
            </a:endParaRPr>
          </a:p>
          <a:p>
            <a:pPr indent="0" lvl="0" marL="457200" rtl="0" algn="l">
              <a:spcBef>
                <a:spcPts val="0"/>
              </a:spcBef>
              <a:spcAft>
                <a:spcPts val="0"/>
              </a:spcAft>
              <a:buNone/>
            </a:pPr>
            <a:r>
              <a:t/>
            </a:r>
            <a:endParaRPr>
              <a:solidFill>
                <a:schemeClr val="dk1"/>
              </a:solidFill>
            </a:endParaRPr>
          </a:p>
        </p:txBody>
      </p:sp>
      <p:sp>
        <p:nvSpPr>
          <p:cNvPr id="201" name="Google Shape;201;p33"/>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2/15/19</a:t>
            </a:r>
            <a:endParaRPr b="1" sz="3600">
              <a:solidFill>
                <a:srgbClr val="000000"/>
              </a:solidFill>
            </a:endParaRPr>
          </a:p>
        </p:txBody>
      </p:sp>
      <p:cxnSp>
        <p:nvCxnSpPr>
          <p:cNvPr id="202" name="Google Shape;202;p33"/>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203" name="Google Shape;203;p33"/>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204" name="Google Shape;204;p33"/>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205" name="Google Shape;205;p33"/>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pic>
        <p:nvPicPr>
          <p:cNvPr id="206" name="Google Shape;206;p33"/>
          <p:cNvPicPr preferRelativeResize="0"/>
          <p:nvPr/>
        </p:nvPicPr>
        <p:blipFill rotWithShape="1">
          <a:blip r:embed="rId6">
            <a:alphaModFix/>
          </a:blip>
          <a:srcRect b="11055" l="26301" r="23753" t="11902"/>
          <a:stretch/>
        </p:blipFill>
        <p:spPr>
          <a:xfrm>
            <a:off x="2484375" y="590374"/>
            <a:ext cx="2052275" cy="1451774"/>
          </a:xfrm>
          <a:prstGeom prst="rect">
            <a:avLst/>
          </a:prstGeom>
          <a:noFill/>
          <a:ln>
            <a:noFill/>
          </a:ln>
        </p:spPr>
      </p:pic>
      <p:grpSp>
        <p:nvGrpSpPr>
          <p:cNvPr id="207" name="Google Shape;207;p33"/>
          <p:cNvGrpSpPr/>
          <p:nvPr/>
        </p:nvGrpSpPr>
        <p:grpSpPr>
          <a:xfrm>
            <a:off x="4666646" y="3538113"/>
            <a:ext cx="1397056" cy="1623336"/>
            <a:chOff x="4666646" y="3461913"/>
            <a:chExt cx="1397056" cy="1623336"/>
          </a:xfrm>
        </p:grpSpPr>
        <p:pic>
          <p:nvPicPr>
            <p:cNvPr id="208" name="Google Shape;208;p33"/>
            <p:cNvPicPr preferRelativeResize="0"/>
            <p:nvPr/>
          </p:nvPicPr>
          <p:blipFill>
            <a:blip r:embed="rId7">
              <a:alphaModFix/>
            </a:blip>
            <a:stretch>
              <a:fillRect/>
            </a:stretch>
          </p:blipFill>
          <p:spPr>
            <a:xfrm>
              <a:off x="4666646" y="3757025"/>
              <a:ext cx="1397056" cy="1328224"/>
            </a:xfrm>
            <a:prstGeom prst="rect">
              <a:avLst/>
            </a:prstGeom>
            <a:noFill/>
            <a:ln>
              <a:noFill/>
            </a:ln>
          </p:spPr>
        </p:pic>
        <p:sp>
          <p:nvSpPr>
            <p:cNvPr id="209" name="Google Shape;209;p33"/>
            <p:cNvSpPr txBox="1"/>
            <p:nvPr/>
          </p:nvSpPr>
          <p:spPr>
            <a:xfrm>
              <a:off x="4681474" y="3461913"/>
              <a:ext cx="13674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βp-Skeletons</a:t>
              </a:r>
              <a:endParaRPr b="1" sz="2000">
                <a:solidFill>
                  <a:schemeClr val="dk1"/>
                </a:solidFill>
              </a:endParaRPr>
            </a:p>
          </p:txBody>
        </p:sp>
      </p:grpSp>
      <p:grpSp>
        <p:nvGrpSpPr>
          <p:cNvPr id="210" name="Google Shape;210;p33"/>
          <p:cNvGrpSpPr/>
          <p:nvPr/>
        </p:nvGrpSpPr>
        <p:grpSpPr>
          <a:xfrm>
            <a:off x="6311489" y="3538113"/>
            <a:ext cx="1367400" cy="1623312"/>
            <a:chOff x="6270400" y="3461913"/>
            <a:chExt cx="1367400" cy="1623312"/>
          </a:xfrm>
        </p:grpSpPr>
        <p:sp>
          <p:nvSpPr>
            <p:cNvPr id="211" name="Google Shape;211;p33"/>
            <p:cNvSpPr txBox="1"/>
            <p:nvPr/>
          </p:nvSpPr>
          <p:spPr>
            <a:xfrm>
              <a:off x="6270400" y="3461913"/>
              <a:ext cx="13674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k-Yao Graphs</a:t>
              </a:r>
              <a:endParaRPr b="1" sz="2000">
                <a:solidFill>
                  <a:schemeClr val="dk1"/>
                </a:solidFill>
              </a:endParaRPr>
            </a:p>
          </p:txBody>
        </p:sp>
        <p:pic>
          <p:nvPicPr>
            <p:cNvPr id="212" name="Google Shape;212;p33"/>
            <p:cNvPicPr preferRelativeResize="0"/>
            <p:nvPr/>
          </p:nvPicPr>
          <p:blipFill>
            <a:blip r:embed="rId8">
              <a:alphaModFix/>
            </a:blip>
            <a:stretch>
              <a:fillRect/>
            </a:stretch>
          </p:blipFill>
          <p:spPr>
            <a:xfrm>
              <a:off x="6510013" y="3757025"/>
              <a:ext cx="888175" cy="1328199"/>
            </a:xfrm>
            <a:prstGeom prst="rect">
              <a:avLst/>
            </a:prstGeom>
            <a:noFill/>
            <a:ln>
              <a:noFill/>
            </a:ln>
          </p:spPr>
        </p:pic>
      </p:grpSp>
      <p:grpSp>
        <p:nvGrpSpPr>
          <p:cNvPr id="213" name="Google Shape;213;p33"/>
          <p:cNvGrpSpPr/>
          <p:nvPr/>
        </p:nvGrpSpPr>
        <p:grpSpPr>
          <a:xfrm>
            <a:off x="7926675" y="3538113"/>
            <a:ext cx="1217400" cy="1623336"/>
            <a:chOff x="7698075" y="3461913"/>
            <a:chExt cx="1217400" cy="1623336"/>
          </a:xfrm>
        </p:grpSpPr>
        <p:pic>
          <p:nvPicPr>
            <p:cNvPr id="214" name="Google Shape;214;p33"/>
            <p:cNvPicPr preferRelativeResize="0"/>
            <p:nvPr/>
          </p:nvPicPr>
          <p:blipFill>
            <a:blip r:embed="rId9">
              <a:alphaModFix/>
            </a:blip>
            <a:stretch>
              <a:fillRect/>
            </a:stretch>
          </p:blipFill>
          <p:spPr>
            <a:xfrm>
              <a:off x="7862686" y="3757025"/>
              <a:ext cx="888179" cy="1328224"/>
            </a:xfrm>
            <a:prstGeom prst="rect">
              <a:avLst/>
            </a:prstGeom>
            <a:noFill/>
            <a:ln>
              <a:noFill/>
            </a:ln>
          </p:spPr>
        </p:pic>
        <p:sp>
          <p:nvSpPr>
            <p:cNvPr id="215" name="Google Shape;215;p33"/>
            <p:cNvSpPr txBox="1"/>
            <p:nvPr/>
          </p:nvSpPr>
          <p:spPr>
            <a:xfrm>
              <a:off x="7698075" y="3461913"/>
              <a:ext cx="12174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k-Θ Graphs</a:t>
              </a:r>
              <a:endParaRPr b="1" sz="2000">
                <a:solidFill>
                  <a:schemeClr val="dk1"/>
                </a:solidFill>
              </a:endParaRPr>
            </a:p>
          </p:txBody>
        </p:sp>
      </p:grpSp>
      <p:grpSp>
        <p:nvGrpSpPr>
          <p:cNvPr id="216" name="Google Shape;216;p33"/>
          <p:cNvGrpSpPr/>
          <p:nvPr/>
        </p:nvGrpSpPr>
        <p:grpSpPr>
          <a:xfrm>
            <a:off x="9391849" y="3575938"/>
            <a:ext cx="1279124" cy="1601238"/>
            <a:chOff x="9391849" y="3499738"/>
            <a:chExt cx="1279124" cy="1601238"/>
          </a:xfrm>
        </p:grpSpPr>
        <p:pic>
          <p:nvPicPr>
            <p:cNvPr id="217" name="Google Shape;217;p33"/>
            <p:cNvPicPr preferRelativeResize="0"/>
            <p:nvPr/>
          </p:nvPicPr>
          <p:blipFill>
            <a:blip r:embed="rId10">
              <a:alphaModFix/>
            </a:blip>
            <a:stretch>
              <a:fillRect/>
            </a:stretch>
          </p:blipFill>
          <p:spPr>
            <a:xfrm>
              <a:off x="9391849" y="3818650"/>
              <a:ext cx="1279124" cy="1282326"/>
            </a:xfrm>
            <a:prstGeom prst="rect">
              <a:avLst/>
            </a:prstGeom>
            <a:noFill/>
            <a:ln>
              <a:noFill/>
            </a:ln>
          </p:spPr>
        </p:pic>
        <p:sp>
          <p:nvSpPr>
            <p:cNvPr id="218" name="Google Shape;218;p33"/>
            <p:cNvSpPr txBox="1"/>
            <p:nvPr/>
          </p:nvSpPr>
          <p:spPr>
            <a:xfrm>
              <a:off x="9391850" y="3499738"/>
              <a:ext cx="1217400" cy="31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kNN Graphs</a:t>
              </a:r>
              <a:endParaRPr b="1" sz="2000">
                <a:solidFill>
                  <a:schemeClr val="dk1"/>
                </a:solidFill>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3" name="Shape 943"/>
        <p:cNvGrpSpPr/>
        <p:nvPr/>
      </p:nvGrpSpPr>
      <p:grpSpPr>
        <a:xfrm>
          <a:off x="0" y="0"/>
          <a:ext cx="0" cy="0"/>
          <a:chOff x="0" y="0"/>
          <a:chExt cx="0" cy="0"/>
        </a:xfrm>
      </p:grpSpPr>
      <p:sp>
        <p:nvSpPr>
          <p:cNvPr id="944" name="Google Shape;944;p96"/>
          <p:cNvSpPr txBox="1"/>
          <p:nvPr>
            <p:ph type="title"/>
          </p:nvPr>
        </p:nvSpPr>
        <p:spPr>
          <a:xfrm>
            <a:off x="0" y="0"/>
            <a:ext cx="9144000" cy="708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9/15/17</a:t>
            </a:r>
            <a:endParaRPr/>
          </a:p>
        </p:txBody>
      </p:sp>
      <p:sp>
        <p:nvSpPr>
          <p:cNvPr id="945" name="Google Shape;945;p96"/>
          <p:cNvSpPr txBox="1"/>
          <p:nvPr>
            <p:ph idx="1" type="body"/>
          </p:nvPr>
        </p:nvSpPr>
        <p:spPr>
          <a:xfrm>
            <a:off x="457200" y="708300"/>
            <a:ext cx="8229600" cy="44352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Feature Extraction from Classifiers:</a:t>
            </a:r>
            <a:endParaRPr sz="2400"/>
          </a:p>
          <a:p>
            <a:pPr indent="-342900" lvl="0" marL="457200" rtl="0" algn="l">
              <a:spcBef>
                <a:spcPts val="600"/>
              </a:spcBef>
              <a:spcAft>
                <a:spcPts val="0"/>
              </a:spcAft>
              <a:buSzPts val="1800"/>
              <a:buChar char="●"/>
            </a:pPr>
            <a:r>
              <a:rPr lang="en" sz="1800"/>
              <a:t>Improved </a:t>
            </a:r>
            <a:r>
              <a:rPr b="1" lang="en" sz="1800"/>
              <a:t>LDA</a:t>
            </a:r>
            <a:r>
              <a:rPr lang="en" sz="1800"/>
              <a:t> - allows for more than k-1 features to be extracted in k-class setting</a:t>
            </a:r>
            <a:endParaRPr sz="1800"/>
          </a:p>
          <a:p>
            <a:pPr indent="-342900" lvl="0" marL="457200" rtl="0" algn="l">
              <a:spcBef>
                <a:spcPts val="0"/>
              </a:spcBef>
              <a:spcAft>
                <a:spcPts val="0"/>
              </a:spcAft>
              <a:buSzPts val="1800"/>
              <a:buChar char="●"/>
            </a:pPr>
            <a:r>
              <a:rPr lang="en" sz="1800"/>
              <a:t>Improving speed of </a:t>
            </a:r>
            <a:r>
              <a:rPr b="1" lang="en" sz="1800"/>
              <a:t>DBA</a:t>
            </a:r>
            <a:r>
              <a:rPr lang="en" sz="1800"/>
              <a:t> by switching to analytic gradient computation</a:t>
            </a:r>
            <a:endParaRPr sz="18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t/>
            </a:r>
            <a:endParaRPr sz="2400"/>
          </a:p>
          <a:p>
            <a:pPr indent="0" lvl="0" marL="0" rtl="0" algn="l">
              <a:spcBef>
                <a:spcPts val="600"/>
              </a:spcBef>
              <a:spcAft>
                <a:spcPts val="0"/>
              </a:spcAft>
              <a:buNone/>
            </a:pPr>
            <a:r>
              <a:rPr lang="en" sz="2400"/>
              <a:t>RAVEN issues:</a:t>
            </a:r>
            <a:endParaRPr sz="2400"/>
          </a:p>
          <a:p>
            <a:pPr indent="-342900" lvl="0" marL="457200" rtl="0" algn="l">
              <a:spcBef>
                <a:spcPts val="600"/>
              </a:spcBef>
              <a:spcAft>
                <a:spcPts val="0"/>
              </a:spcAft>
              <a:buSzPts val="1800"/>
              <a:buChar char="●"/>
            </a:pPr>
            <a:r>
              <a:rPr lang="en" sz="1800"/>
              <a:t>Ensemble model scalability issues</a:t>
            </a:r>
            <a:endParaRPr sz="1800"/>
          </a:p>
          <a:p>
            <a:pPr indent="-342900" lvl="0" marL="457200" rtl="0" algn="l">
              <a:spcBef>
                <a:spcPts val="0"/>
              </a:spcBef>
              <a:spcAft>
                <a:spcPts val="0"/>
              </a:spcAft>
              <a:buSzPts val="1800"/>
              <a:buChar char="●"/>
            </a:pPr>
            <a:r>
              <a:rPr lang="en" sz="1800"/>
              <a:t>Code coverage tests</a:t>
            </a:r>
            <a:endParaRPr sz="1800"/>
          </a:p>
          <a:p>
            <a:pPr indent="0" lvl="0" marL="0" rtl="0" algn="l">
              <a:spcBef>
                <a:spcPts val="600"/>
              </a:spcBef>
              <a:spcAft>
                <a:spcPts val="0"/>
              </a:spcAft>
              <a:buNone/>
            </a:pPr>
            <a:r>
              <a:t/>
            </a:r>
            <a:endParaRPr/>
          </a:p>
        </p:txBody>
      </p:sp>
      <p:sp>
        <p:nvSpPr>
          <p:cNvPr id="946" name="Google Shape;946;p96"/>
          <p:cNvSpPr txBox="1"/>
          <p:nvPr/>
        </p:nvSpPr>
        <p:spPr>
          <a:xfrm>
            <a:off x="1845450" y="2423650"/>
            <a:ext cx="5453100" cy="855900"/>
          </a:xfrm>
          <a:prstGeom prst="rect">
            <a:avLst/>
          </a:prstGeom>
          <a:solidFill>
            <a:srgbClr val="EFEFEF"/>
          </a:solidFill>
          <a:ln cap="flat" cmpd="sng" w="9525">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solidFill>
                  <a:srgbClr val="980000"/>
                </a:solidFill>
              </a:rPr>
              <a:t>Linear Discriminant Analysis (</a:t>
            </a:r>
            <a:r>
              <a:rPr b="1" lang="en">
                <a:solidFill>
                  <a:srgbClr val="980000"/>
                </a:solidFill>
              </a:rPr>
              <a:t>LDA</a:t>
            </a:r>
            <a:r>
              <a:rPr lang="en">
                <a:solidFill>
                  <a:srgbClr val="980000"/>
                </a:solidFill>
              </a:rPr>
              <a:t>)</a:t>
            </a:r>
            <a:endParaRPr>
              <a:solidFill>
                <a:srgbClr val="980000"/>
              </a:solidFill>
            </a:endParaRPr>
          </a:p>
          <a:p>
            <a:pPr indent="0" lvl="0" marL="0" rtl="0" algn="l">
              <a:spcBef>
                <a:spcPts val="0"/>
              </a:spcBef>
              <a:spcAft>
                <a:spcPts val="0"/>
              </a:spcAft>
              <a:buNone/>
            </a:pPr>
            <a:r>
              <a:rPr lang="en">
                <a:solidFill>
                  <a:srgbClr val="980000"/>
                </a:solidFill>
              </a:rPr>
              <a:t>Decision Boundary Analysis (</a:t>
            </a:r>
            <a:r>
              <a:rPr b="1" lang="en">
                <a:solidFill>
                  <a:srgbClr val="980000"/>
                </a:solidFill>
              </a:rPr>
              <a:t>DBA</a:t>
            </a:r>
            <a:r>
              <a:rPr lang="en">
                <a:solidFill>
                  <a:srgbClr val="980000"/>
                </a:solidFill>
              </a:rPr>
              <a:t>) = SVM + Eigendecomposition</a:t>
            </a:r>
            <a:endParaRPr>
              <a:solidFill>
                <a:srgbClr val="980000"/>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sp>
        <p:nvSpPr>
          <p:cNvPr id="951" name="Google Shape;951;p97"/>
          <p:cNvSpPr txBox="1"/>
          <p:nvPr>
            <p:ph type="title"/>
          </p:nvPr>
        </p:nvSpPr>
        <p:spPr>
          <a:xfrm>
            <a:off x="0" y="1"/>
            <a:ext cx="8229600" cy="67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9/1/17</a:t>
            </a:r>
            <a:endParaRPr sz="1800"/>
          </a:p>
        </p:txBody>
      </p:sp>
      <p:sp>
        <p:nvSpPr>
          <p:cNvPr id="952" name="Google Shape;952;p97"/>
          <p:cNvSpPr txBox="1"/>
          <p:nvPr>
            <p:ph idx="1" type="body"/>
          </p:nvPr>
        </p:nvSpPr>
        <p:spPr>
          <a:xfrm>
            <a:off x="0" y="677400"/>
            <a:ext cx="9144000" cy="2269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Creating performance tests for RAVEN’s scalability issues trying to determine root cause (ongoing)</a:t>
            </a:r>
            <a:endParaRPr sz="1800"/>
          </a:p>
          <a:p>
            <a:pPr indent="0" lvl="0" marL="0" rtl="0" algn="l">
              <a:spcBef>
                <a:spcPts val="600"/>
              </a:spcBef>
              <a:spcAft>
                <a:spcPts val="0"/>
              </a:spcAft>
              <a:buNone/>
            </a:pPr>
            <a:r>
              <a:t/>
            </a:r>
            <a:endParaRPr sz="1000"/>
          </a:p>
          <a:p>
            <a:pPr indent="0" lvl="0" marL="0" rtl="0" algn="l">
              <a:spcBef>
                <a:spcPts val="600"/>
              </a:spcBef>
              <a:spcAft>
                <a:spcPts val="0"/>
              </a:spcAft>
              <a:buNone/>
            </a:pPr>
            <a:r>
              <a:rPr lang="en" sz="1800"/>
              <a:t>Decision Boundary Analysis (DBA):</a:t>
            </a:r>
            <a:endParaRPr sz="1800"/>
          </a:p>
          <a:p>
            <a:pPr indent="-342900" lvl="0" marL="457200" rtl="0" algn="l">
              <a:spcBef>
                <a:spcPts val="600"/>
              </a:spcBef>
              <a:spcAft>
                <a:spcPts val="0"/>
              </a:spcAft>
              <a:buSzPts val="1800"/>
              <a:buChar char="●"/>
            </a:pPr>
            <a:r>
              <a:rPr lang="en" sz="1800"/>
              <a:t>Extending DBA to work with multiclass problems</a:t>
            </a:r>
            <a:endParaRPr sz="1800"/>
          </a:p>
          <a:p>
            <a:pPr indent="-342900" lvl="0" marL="457200" rtl="0" algn="l">
              <a:spcBef>
                <a:spcPts val="0"/>
              </a:spcBef>
              <a:spcAft>
                <a:spcPts val="0"/>
              </a:spcAft>
              <a:buSzPts val="1800"/>
              <a:buChar char="●"/>
            </a:pPr>
            <a:r>
              <a:rPr lang="en" sz="1800"/>
              <a:t>Constructing more benchmark test cases for DBA</a:t>
            </a:r>
            <a:endParaRPr sz="1800"/>
          </a:p>
          <a:p>
            <a:pPr indent="-342900" lvl="0" marL="457200" rtl="0" algn="l">
              <a:spcBef>
                <a:spcPts val="0"/>
              </a:spcBef>
              <a:spcAft>
                <a:spcPts val="0"/>
              </a:spcAft>
              <a:buSzPts val="1800"/>
              <a:buChar char="●"/>
            </a:pPr>
            <a:r>
              <a:rPr lang="en" sz="1800"/>
              <a:t>Parameter tuning to try to replicate previous paper results … failing</a:t>
            </a:r>
            <a:endParaRPr sz="1800"/>
          </a:p>
        </p:txBody>
      </p:sp>
      <p:pic>
        <p:nvPicPr>
          <p:cNvPr descr="pima_Mine.png" id="953" name="Google Shape;953;p97"/>
          <p:cNvPicPr preferRelativeResize="0"/>
          <p:nvPr/>
        </p:nvPicPr>
        <p:blipFill>
          <a:blip r:embed="rId3">
            <a:alphaModFix/>
          </a:blip>
          <a:stretch>
            <a:fillRect/>
          </a:stretch>
        </p:blipFill>
        <p:spPr>
          <a:xfrm>
            <a:off x="5225301" y="2979200"/>
            <a:ext cx="2833352" cy="2120027"/>
          </a:xfrm>
          <a:prstGeom prst="rect">
            <a:avLst/>
          </a:prstGeom>
          <a:noFill/>
          <a:ln>
            <a:noFill/>
          </a:ln>
        </p:spPr>
      </p:pic>
      <p:pic>
        <p:nvPicPr>
          <p:cNvPr descr="Pima_SVM.jpg" id="954" name="Google Shape;954;p97"/>
          <p:cNvPicPr preferRelativeResize="0"/>
          <p:nvPr/>
        </p:nvPicPr>
        <p:blipFill>
          <a:blip r:embed="rId4">
            <a:alphaModFix/>
          </a:blip>
          <a:stretch>
            <a:fillRect/>
          </a:stretch>
        </p:blipFill>
        <p:spPr>
          <a:xfrm>
            <a:off x="1674575" y="2947273"/>
            <a:ext cx="2735673" cy="2183875"/>
          </a:xfrm>
          <a:prstGeom prst="rect">
            <a:avLst/>
          </a:prstGeom>
          <a:noFill/>
          <a:ln>
            <a:noFill/>
          </a:ln>
        </p:spPr>
      </p:pic>
      <p:grpSp>
        <p:nvGrpSpPr>
          <p:cNvPr id="955" name="Google Shape;955;p97"/>
          <p:cNvGrpSpPr/>
          <p:nvPr/>
        </p:nvGrpSpPr>
        <p:grpSpPr>
          <a:xfrm>
            <a:off x="3373025" y="3506625"/>
            <a:ext cx="652500" cy="95400"/>
            <a:chOff x="3373025" y="3506625"/>
            <a:chExt cx="652500" cy="95400"/>
          </a:xfrm>
        </p:grpSpPr>
        <p:cxnSp>
          <p:nvCxnSpPr>
            <p:cNvPr id="956" name="Google Shape;956;p97"/>
            <p:cNvCxnSpPr/>
            <p:nvPr/>
          </p:nvCxnSpPr>
          <p:spPr>
            <a:xfrm>
              <a:off x="3373025" y="3510525"/>
              <a:ext cx="641100" cy="91500"/>
            </a:xfrm>
            <a:prstGeom prst="straightConnector1">
              <a:avLst/>
            </a:prstGeom>
            <a:noFill/>
            <a:ln cap="flat" cmpd="sng" w="38100">
              <a:solidFill>
                <a:srgbClr val="980000"/>
              </a:solidFill>
              <a:prstDash val="solid"/>
              <a:round/>
              <a:headEnd len="med" w="med" type="none"/>
              <a:tailEnd len="med" w="med" type="none"/>
            </a:ln>
          </p:spPr>
        </p:cxnSp>
        <p:cxnSp>
          <p:nvCxnSpPr>
            <p:cNvPr id="957" name="Google Shape;957;p97"/>
            <p:cNvCxnSpPr/>
            <p:nvPr/>
          </p:nvCxnSpPr>
          <p:spPr>
            <a:xfrm flipH="1" rot="10800000">
              <a:off x="3373025" y="3506625"/>
              <a:ext cx="652500" cy="95400"/>
            </a:xfrm>
            <a:prstGeom prst="straightConnector1">
              <a:avLst/>
            </a:prstGeom>
            <a:noFill/>
            <a:ln cap="flat" cmpd="sng" w="38100">
              <a:solidFill>
                <a:srgbClr val="980000"/>
              </a:solidFill>
              <a:prstDash val="solid"/>
              <a:round/>
              <a:headEnd len="med" w="med" type="none"/>
              <a:tailEnd len="med" w="med" type="none"/>
            </a:ln>
          </p:spPr>
        </p:cxnSp>
      </p:grpSp>
      <p:grpSp>
        <p:nvGrpSpPr>
          <p:cNvPr id="958" name="Google Shape;958;p97"/>
          <p:cNvGrpSpPr/>
          <p:nvPr/>
        </p:nvGrpSpPr>
        <p:grpSpPr>
          <a:xfrm>
            <a:off x="2075475" y="3094600"/>
            <a:ext cx="267250" cy="263375"/>
            <a:chOff x="2075475" y="3094600"/>
            <a:chExt cx="267250" cy="263375"/>
          </a:xfrm>
        </p:grpSpPr>
        <p:cxnSp>
          <p:nvCxnSpPr>
            <p:cNvPr id="959" name="Google Shape;959;p97"/>
            <p:cNvCxnSpPr/>
            <p:nvPr/>
          </p:nvCxnSpPr>
          <p:spPr>
            <a:xfrm>
              <a:off x="2075725" y="3109875"/>
              <a:ext cx="267000" cy="248100"/>
            </a:xfrm>
            <a:prstGeom prst="straightConnector1">
              <a:avLst/>
            </a:prstGeom>
            <a:noFill/>
            <a:ln cap="flat" cmpd="sng" w="38100">
              <a:solidFill>
                <a:srgbClr val="980000"/>
              </a:solidFill>
              <a:prstDash val="solid"/>
              <a:round/>
              <a:headEnd len="med" w="med" type="none"/>
              <a:tailEnd len="med" w="med" type="none"/>
            </a:ln>
          </p:spPr>
        </p:cxnSp>
        <p:cxnSp>
          <p:nvCxnSpPr>
            <p:cNvPr id="960" name="Google Shape;960;p97"/>
            <p:cNvCxnSpPr/>
            <p:nvPr/>
          </p:nvCxnSpPr>
          <p:spPr>
            <a:xfrm flipH="1" rot="10800000">
              <a:off x="2075475" y="3094600"/>
              <a:ext cx="259800" cy="248100"/>
            </a:xfrm>
            <a:prstGeom prst="straightConnector1">
              <a:avLst/>
            </a:prstGeom>
            <a:noFill/>
            <a:ln cap="flat" cmpd="sng" w="38100">
              <a:solidFill>
                <a:srgbClr val="980000"/>
              </a:solidFill>
              <a:prstDash val="solid"/>
              <a:round/>
              <a:headEnd len="med" w="med" type="none"/>
              <a:tailEnd len="med" w="med" type="none"/>
            </a:ln>
          </p:spPr>
        </p:cxn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4" name="Shape 964"/>
        <p:cNvGrpSpPr/>
        <p:nvPr/>
      </p:nvGrpSpPr>
      <p:grpSpPr>
        <a:xfrm>
          <a:off x="0" y="0"/>
          <a:ext cx="0" cy="0"/>
          <a:chOff x="0" y="0"/>
          <a:chExt cx="0" cy="0"/>
        </a:xfrm>
      </p:grpSpPr>
      <p:sp>
        <p:nvSpPr>
          <p:cNvPr id="965" name="Google Shape;965;p98"/>
          <p:cNvSpPr txBox="1"/>
          <p:nvPr>
            <p:ph type="title"/>
          </p:nvPr>
        </p:nvSpPr>
        <p:spPr>
          <a:xfrm>
            <a:off x="0" y="1"/>
            <a:ext cx="8229600" cy="67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8/24/17</a:t>
            </a:r>
            <a:r>
              <a:rPr lang="en"/>
              <a:t> </a:t>
            </a:r>
            <a:r>
              <a:rPr lang="en" sz="1800"/>
              <a:t>(have to leave early today)</a:t>
            </a:r>
            <a:endParaRPr sz="1800"/>
          </a:p>
        </p:txBody>
      </p:sp>
      <p:sp>
        <p:nvSpPr>
          <p:cNvPr id="966" name="Google Shape;966;p98"/>
          <p:cNvSpPr txBox="1"/>
          <p:nvPr>
            <p:ph idx="1" type="body"/>
          </p:nvPr>
        </p:nvSpPr>
        <p:spPr>
          <a:xfrm>
            <a:off x="0" y="677400"/>
            <a:ext cx="9144000" cy="4466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Writing about Support Vector Machines formulation and improvements</a:t>
            </a:r>
            <a:endParaRPr sz="1800"/>
          </a:p>
          <a:p>
            <a:pPr indent="-342900" lvl="0" marL="457200" rtl="0" algn="l">
              <a:spcBef>
                <a:spcPts val="0"/>
              </a:spcBef>
              <a:spcAft>
                <a:spcPts val="0"/>
              </a:spcAft>
              <a:buSzPts val="1800"/>
              <a:buChar char="●"/>
            </a:pPr>
            <a:r>
              <a:rPr lang="en" sz="1800"/>
              <a:t>Writing about </a:t>
            </a:r>
            <a:r>
              <a:rPr b="1" i="1" lang="en" sz="1800">
                <a:solidFill>
                  <a:srgbClr val="980000"/>
                </a:solidFill>
              </a:rPr>
              <a:t>feature extraction</a:t>
            </a:r>
            <a:r>
              <a:rPr lang="en" sz="1800"/>
              <a:t> (dimensionality reduction) for regression models</a:t>
            </a:r>
            <a:endParaRPr sz="1800"/>
          </a:p>
          <a:p>
            <a:pPr indent="-342900" lvl="0" marL="457200" rtl="0" algn="l">
              <a:spcBef>
                <a:spcPts val="0"/>
              </a:spcBef>
              <a:spcAft>
                <a:spcPts val="0"/>
              </a:spcAft>
              <a:buSzPts val="1800"/>
              <a:buChar char="●"/>
            </a:pPr>
            <a:r>
              <a:rPr lang="en" sz="1800"/>
              <a:t>Reading about neural networks</a:t>
            </a:r>
            <a:endParaRPr sz="1800"/>
          </a:p>
          <a:p>
            <a:pPr indent="0" lvl="0" marL="0" rtl="0" algn="l">
              <a:spcBef>
                <a:spcPts val="600"/>
              </a:spcBef>
              <a:spcAft>
                <a:spcPts val="0"/>
              </a:spcAft>
              <a:buNone/>
            </a:pPr>
            <a:r>
              <a:t/>
            </a:r>
            <a:endParaRPr sz="1800"/>
          </a:p>
          <a:p>
            <a:pPr indent="-342900" lvl="0" marL="457200" rtl="0" algn="l">
              <a:spcBef>
                <a:spcPts val="600"/>
              </a:spcBef>
              <a:spcAft>
                <a:spcPts val="0"/>
              </a:spcAft>
              <a:buSzPts val="1800"/>
              <a:buChar char="●"/>
            </a:pPr>
            <a:r>
              <a:rPr lang="en" sz="1800"/>
              <a:t>Replicating the experiment in </a:t>
            </a:r>
            <a:r>
              <a:rPr lang="en" sz="1800" u="sng">
                <a:solidFill>
                  <a:schemeClr val="hlink"/>
                </a:solidFill>
                <a:hlinkClick r:id="rId3"/>
              </a:rPr>
              <a:t>Zhang and Liu</a:t>
            </a:r>
            <a:r>
              <a:rPr lang="en" sz="1800"/>
              <a:t> for testing different </a:t>
            </a:r>
            <a:r>
              <a:rPr b="1" i="1" lang="en" sz="1800">
                <a:solidFill>
                  <a:srgbClr val="980000"/>
                </a:solidFill>
              </a:rPr>
              <a:t>feature extraction</a:t>
            </a:r>
            <a:r>
              <a:rPr lang="en" sz="1800"/>
              <a:t> techniques on </a:t>
            </a:r>
            <a:r>
              <a:rPr lang="en" sz="1800" u="sng">
                <a:solidFill>
                  <a:schemeClr val="hlink"/>
                </a:solidFill>
                <a:hlinkClick r:id="rId4"/>
              </a:rPr>
              <a:t>UCI datasets</a:t>
            </a:r>
            <a:r>
              <a:rPr lang="en" sz="1800"/>
              <a:t>:</a:t>
            </a:r>
            <a:endParaRPr sz="1800"/>
          </a:p>
          <a:p>
            <a:pPr indent="-342900" lvl="1" marL="914400" rtl="0" algn="l">
              <a:spcBef>
                <a:spcPts val="0"/>
              </a:spcBef>
              <a:spcAft>
                <a:spcPts val="0"/>
              </a:spcAft>
              <a:buSzPts val="1800"/>
              <a:buChar char="○"/>
            </a:pPr>
            <a:r>
              <a:rPr lang="en" sz="1800"/>
              <a:t>Comparison of </a:t>
            </a:r>
            <a:r>
              <a:rPr b="1" i="1" lang="en" sz="1800">
                <a:solidFill>
                  <a:srgbClr val="980000"/>
                </a:solidFill>
              </a:rPr>
              <a:t>decision boundary analysis</a:t>
            </a:r>
            <a:r>
              <a:rPr lang="en" sz="1800"/>
              <a:t> (DBA) against PCA and LDA</a:t>
            </a:r>
            <a:endParaRPr sz="1800"/>
          </a:p>
          <a:p>
            <a:pPr indent="-342900" lvl="1" marL="914400" rtl="0" algn="l">
              <a:spcBef>
                <a:spcPts val="0"/>
              </a:spcBef>
              <a:spcAft>
                <a:spcPts val="0"/>
              </a:spcAft>
              <a:buSzPts val="1800"/>
              <a:buChar char="○"/>
            </a:pPr>
            <a:r>
              <a:rPr lang="en" sz="1800"/>
              <a:t>Start with a baseline and then push on different areas for improvement:</a:t>
            </a:r>
            <a:endParaRPr sz="1800"/>
          </a:p>
          <a:p>
            <a:pPr indent="-342900" lvl="2" marL="1371600" rtl="0" algn="l">
              <a:spcBef>
                <a:spcPts val="0"/>
              </a:spcBef>
              <a:spcAft>
                <a:spcPts val="0"/>
              </a:spcAft>
              <a:buSzPts val="1800"/>
              <a:buChar char="■"/>
            </a:pPr>
            <a:r>
              <a:rPr lang="en" sz="1800"/>
              <a:t>Domain decomposition</a:t>
            </a:r>
            <a:endParaRPr sz="1800"/>
          </a:p>
          <a:p>
            <a:pPr indent="-342900" lvl="2" marL="1371600" rtl="0" algn="l">
              <a:spcBef>
                <a:spcPts val="0"/>
              </a:spcBef>
              <a:spcAft>
                <a:spcPts val="0"/>
              </a:spcAft>
              <a:buSzPts val="1800"/>
              <a:buChar char="■"/>
            </a:pPr>
            <a:r>
              <a:rPr lang="en" sz="1800"/>
              <a:t>Better decision boundary sampling</a:t>
            </a:r>
            <a:endParaRPr sz="1800"/>
          </a:p>
          <a:p>
            <a:pPr indent="-342900" lvl="2" marL="1371600" rtl="0" algn="l">
              <a:spcBef>
                <a:spcPts val="0"/>
              </a:spcBef>
              <a:spcAft>
                <a:spcPts val="0"/>
              </a:spcAft>
              <a:buSzPts val="1800"/>
              <a:buChar char="■"/>
            </a:pPr>
            <a:r>
              <a:rPr lang="en" sz="1800"/>
              <a:t>More advanced models</a:t>
            </a:r>
            <a:endParaRPr sz="1800"/>
          </a:p>
          <a:p>
            <a:pPr indent="-342900" lvl="0" marL="457200" rtl="0" algn="l">
              <a:spcBef>
                <a:spcPts val="0"/>
              </a:spcBef>
              <a:spcAft>
                <a:spcPts val="0"/>
              </a:spcAft>
              <a:buSzPts val="1800"/>
              <a:buChar char="●"/>
            </a:pPr>
            <a:r>
              <a:rPr lang="en" sz="1800"/>
              <a:t>Original paper for NASA simulation: </a:t>
            </a:r>
            <a:r>
              <a:rPr lang="en" sz="1800" u="sng">
                <a:solidFill>
                  <a:schemeClr val="hlink"/>
                </a:solidFill>
                <a:hlinkClick r:id="rId5"/>
              </a:rPr>
              <a:t>http://ieeexplore.ieee.org/document/7105120/</a:t>
            </a:r>
            <a:endParaRPr sz="1800"/>
          </a:p>
          <a:p>
            <a:pPr indent="0" lvl="0" marL="0" rtl="0" algn="l">
              <a:spcBef>
                <a:spcPts val="600"/>
              </a:spcBef>
              <a:spcAft>
                <a:spcPts val="0"/>
              </a:spcAft>
              <a:buNone/>
            </a:pPr>
            <a:r>
              <a:t/>
            </a:r>
            <a:endParaRPr sz="1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99"/>
          <p:cNvSpPr txBox="1"/>
          <p:nvPr>
            <p:ph type="title"/>
          </p:nvPr>
        </p:nvSpPr>
        <p:spPr>
          <a:xfrm>
            <a:off x="0" y="1"/>
            <a:ext cx="8229600" cy="67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8/11/17</a:t>
            </a:r>
            <a:endParaRPr/>
          </a:p>
        </p:txBody>
      </p:sp>
      <p:sp>
        <p:nvSpPr>
          <p:cNvPr id="972" name="Google Shape;972;p99"/>
          <p:cNvSpPr txBox="1"/>
          <p:nvPr>
            <p:ph idx="1" type="body"/>
          </p:nvPr>
        </p:nvSpPr>
        <p:spPr>
          <a:xfrm>
            <a:off x="0" y="677400"/>
            <a:ext cx="9144000" cy="4466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Built a PRA model for NASA (sort of...)</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Reading list:</a:t>
            </a:r>
            <a:endParaRPr sz="1800"/>
          </a:p>
          <a:p>
            <a:pPr indent="-342900" lvl="1" marL="914400" rtl="0" algn="l">
              <a:spcBef>
                <a:spcPts val="480"/>
              </a:spcBef>
              <a:spcAft>
                <a:spcPts val="0"/>
              </a:spcAft>
              <a:buSzPts val="1800"/>
              <a:buChar char="○"/>
            </a:pPr>
            <a:r>
              <a:rPr lang="en" sz="1800"/>
              <a:t>DBFE - </a:t>
            </a:r>
            <a:r>
              <a:rPr lang="en" sz="1800" u="sng">
                <a:solidFill>
                  <a:schemeClr val="hlink"/>
                </a:solidFill>
                <a:hlinkClick r:id="rId3"/>
              </a:rPr>
              <a:t>Woo and Lee</a:t>
            </a:r>
            <a:r>
              <a:rPr lang="en" sz="1800"/>
              <a:t>, </a:t>
            </a:r>
            <a:r>
              <a:rPr lang="en" sz="1800" u="sng">
                <a:solidFill>
                  <a:schemeClr val="hlink"/>
                </a:solidFill>
                <a:hlinkClick r:id="rId4"/>
              </a:rPr>
              <a:t>Zhang and Liu</a:t>
            </a:r>
            <a:r>
              <a:rPr lang="en" sz="1800"/>
              <a:t>, </a:t>
            </a:r>
            <a:r>
              <a:rPr lang="en" sz="1800" u="sng">
                <a:solidFill>
                  <a:schemeClr val="hlink"/>
                </a:solidFill>
                <a:hlinkClick r:id="rId5"/>
              </a:rPr>
              <a:t>Diamantini and Potena</a:t>
            </a:r>
            <a:endParaRPr sz="1800"/>
          </a:p>
          <a:p>
            <a:pPr indent="-342900" lvl="1" marL="914400" rtl="0" algn="l">
              <a:spcBef>
                <a:spcPts val="0"/>
              </a:spcBef>
              <a:spcAft>
                <a:spcPts val="0"/>
              </a:spcAft>
              <a:buSzPts val="1800"/>
              <a:buChar char="○"/>
            </a:pPr>
            <a:r>
              <a:rPr lang="en" sz="1800"/>
              <a:t>Graphs - </a:t>
            </a:r>
            <a:r>
              <a:rPr lang="en" sz="1800" u="sng">
                <a:solidFill>
                  <a:schemeClr val="hlink"/>
                </a:solidFill>
                <a:hlinkClick r:id="rId6"/>
              </a:rPr>
              <a:t>Toussaint</a:t>
            </a:r>
            <a:r>
              <a:rPr lang="en" sz="1800"/>
              <a:t>, </a:t>
            </a:r>
            <a:r>
              <a:rPr lang="en" sz="1800" u="sng">
                <a:solidFill>
                  <a:schemeClr val="hlink"/>
                </a:solidFill>
                <a:hlinkClick r:id="rId7"/>
              </a:rPr>
              <a:t>Kowaluk and Majewska</a:t>
            </a:r>
            <a:r>
              <a:rPr lang="en" sz="1800"/>
              <a:t>, </a:t>
            </a:r>
            <a:r>
              <a:rPr lang="en" sz="1800" u="sng">
                <a:solidFill>
                  <a:schemeClr val="hlink"/>
                </a:solidFill>
                <a:hlinkClick r:id="rId8"/>
              </a:rPr>
              <a:t>Jaromczyk and Toussaint</a:t>
            </a:r>
            <a:r>
              <a:rPr lang="en" sz="1800"/>
              <a:t>, etc.</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Development:</a:t>
            </a:r>
            <a:endParaRPr sz="1800"/>
          </a:p>
          <a:p>
            <a:pPr indent="-342900" lvl="0" marL="457200" rtl="0" algn="l">
              <a:spcBef>
                <a:spcPts val="600"/>
              </a:spcBef>
              <a:spcAft>
                <a:spcPts val="0"/>
              </a:spcAft>
              <a:buSzPts val="1800"/>
              <a:buChar char="●"/>
            </a:pPr>
            <a:r>
              <a:rPr lang="en" sz="1800"/>
              <a:t>Decision boundary feature extraction (DBFE):</a:t>
            </a:r>
            <a:endParaRPr sz="1800"/>
          </a:p>
          <a:p>
            <a:pPr indent="-342900" lvl="1" marL="914400" rtl="0" algn="l">
              <a:spcBef>
                <a:spcPts val="0"/>
              </a:spcBef>
              <a:spcAft>
                <a:spcPts val="0"/>
              </a:spcAft>
              <a:buSzPts val="1800"/>
              <a:buChar char="○"/>
            </a:pPr>
            <a:r>
              <a:rPr lang="en" sz="1800"/>
              <a:t>Possible places for improvement:</a:t>
            </a:r>
            <a:endParaRPr sz="1800"/>
          </a:p>
          <a:p>
            <a:pPr indent="-342900" lvl="2" marL="1371600" rtl="0" algn="l">
              <a:spcBef>
                <a:spcPts val="0"/>
              </a:spcBef>
              <a:spcAft>
                <a:spcPts val="0"/>
              </a:spcAft>
              <a:buSzPts val="1800"/>
              <a:buChar char="■"/>
            </a:pPr>
            <a:r>
              <a:rPr lang="en" sz="1800"/>
              <a:t>Better point estimation using graphs</a:t>
            </a:r>
            <a:endParaRPr sz="1800"/>
          </a:p>
          <a:p>
            <a:pPr indent="-342900" lvl="2" marL="1371600" rtl="0" algn="l">
              <a:spcBef>
                <a:spcPts val="0"/>
              </a:spcBef>
              <a:spcAft>
                <a:spcPts val="0"/>
              </a:spcAft>
              <a:buSzPts val="1800"/>
              <a:buChar char="■"/>
            </a:pPr>
            <a:r>
              <a:rPr lang="en" sz="1800"/>
              <a:t>Partitioning the data before feature extraction</a:t>
            </a:r>
            <a:endParaRPr sz="1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6" name="Shape 976"/>
        <p:cNvGrpSpPr/>
        <p:nvPr/>
      </p:nvGrpSpPr>
      <p:grpSpPr>
        <a:xfrm>
          <a:off x="0" y="0"/>
          <a:ext cx="0" cy="0"/>
          <a:chOff x="0" y="0"/>
          <a:chExt cx="0" cy="0"/>
        </a:xfrm>
      </p:grpSpPr>
      <p:sp>
        <p:nvSpPr>
          <p:cNvPr id="977" name="Google Shape;977;p100"/>
          <p:cNvSpPr txBox="1"/>
          <p:nvPr>
            <p:ph idx="1" type="body"/>
          </p:nvPr>
        </p:nvSpPr>
        <p:spPr>
          <a:xfrm>
            <a:off x="0" y="706400"/>
            <a:ext cx="6823500" cy="4437000"/>
          </a:xfrm>
          <a:prstGeom prst="rect">
            <a:avLst/>
          </a:prstGeom>
          <a:noFill/>
          <a:ln>
            <a:noFill/>
          </a:ln>
        </p:spPr>
        <p:txBody>
          <a:bodyPr anchorCtr="0" anchor="t" bIns="91425" lIns="91425" spcFirstLastPara="1" rIns="91425" wrap="square" tIns="91425">
            <a:noAutofit/>
          </a:bodyPr>
          <a:lstStyle/>
          <a:p>
            <a:pPr indent="-317500" lvl="0" marL="457200" rtl="0" algn="l">
              <a:spcBef>
                <a:spcPts val="600"/>
              </a:spcBef>
              <a:spcAft>
                <a:spcPts val="0"/>
              </a:spcAft>
              <a:buSzPts val="1400"/>
              <a:buChar char="-"/>
            </a:pPr>
            <a:r>
              <a:rPr lang="en" sz="1400"/>
              <a:t>Working with nuclear engineers at Idaho National Laboratory</a:t>
            </a:r>
            <a:endParaRPr sz="1400"/>
          </a:p>
          <a:p>
            <a:pPr indent="-317500" lvl="0" marL="457200" rtl="0" algn="l">
              <a:spcBef>
                <a:spcPts val="0"/>
              </a:spcBef>
              <a:spcAft>
                <a:spcPts val="0"/>
              </a:spcAft>
              <a:buSzPts val="1400"/>
              <a:buChar char="-"/>
            </a:pPr>
            <a:r>
              <a:rPr lang="en" sz="1400"/>
              <a:t>Understanding </a:t>
            </a:r>
            <a:r>
              <a:rPr b="1" lang="en" sz="1400">
                <a:solidFill>
                  <a:srgbClr val="980000"/>
                </a:solidFill>
              </a:rPr>
              <a:t>decision boundaries</a:t>
            </a:r>
            <a:r>
              <a:rPr lang="en" sz="1400"/>
              <a:t> of </a:t>
            </a:r>
            <a:r>
              <a:rPr b="1" lang="en" sz="1400">
                <a:solidFill>
                  <a:srgbClr val="980000"/>
                </a:solidFill>
              </a:rPr>
              <a:t>high-dimensional</a:t>
            </a:r>
            <a:r>
              <a:rPr lang="en" sz="1400"/>
              <a:t> classification problems </a:t>
            </a:r>
            <a:endParaRPr sz="1400"/>
          </a:p>
          <a:p>
            <a:pPr indent="0" lvl="0" marL="0" rtl="0" algn="l">
              <a:spcBef>
                <a:spcPts val="600"/>
              </a:spcBef>
              <a:spcAft>
                <a:spcPts val="0"/>
              </a:spcAft>
              <a:buNone/>
            </a:pPr>
            <a:r>
              <a:t/>
            </a:r>
            <a:endParaRPr sz="1400"/>
          </a:p>
          <a:p>
            <a:pPr indent="-342900" lvl="0" marL="457200" rtl="0" algn="l">
              <a:lnSpc>
                <a:spcPct val="150000"/>
              </a:lnSpc>
              <a:spcBef>
                <a:spcPts val="600"/>
              </a:spcBef>
              <a:spcAft>
                <a:spcPts val="0"/>
              </a:spcAft>
              <a:buSzPts val="1800"/>
              <a:buChar char="●"/>
            </a:pPr>
            <a:r>
              <a:rPr b="1" lang="en" sz="1800">
                <a:solidFill>
                  <a:schemeClr val="hlink"/>
                </a:solidFill>
                <a:highlight>
                  <a:srgbClr val="FFFFE0"/>
                </a:highlight>
                <a:uFill>
                  <a:noFill/>
                </a:uFill>
                <a:hlinkClick r:id="rId3"/>
              </a:rPr>
              <a:t>β</a:t>
            </a:r>
            <a:r>
              <a:rPr b="1" baseline="-25000" lang="en" sz="1800">
                <a:solidFill>
                  <a:schemeClr val="hlink"/>
                </a:solidFill>
                <a:highlight>
                  <a:srgbClr val="FFFFE0"/>
                </a:highlight>
                <a:uFill>
                  <a:noFill/>
                </a:uFill>
                <a:hlinkClick r:id="rId4"/>
              </a:rPr>
              <a:t>p</a:t>
            </a:r>
            <a:r>
              <a:rPr b="1" lang="en" sz="1800">
                <a:solidFill>
                  <a:schemeClr val="hlink"/>
                </a:solidFill>
                <a:highlight>
                  <a:srgbClr val="FFFFE0"/>
                </a:highlight>
                <a:uFill>
                  <a:noFill/>
                </a:uFill>
                <a:hlinkClick r:id="rId5"/>
              </a:rPr>
              <a:t> skeleton</a:t>
            </a:r>
            <a:r>
              <a:rPr lang="en" sz="1800"/>
              <a:t> example</a:t>
            </a:r>
            <a:endParaRPr sz="1800"/>
          </a:p>
          <a:p>
            <a:pPr indent="-342900" lvl="0" marL="457200" rtl="0" algn="l">
              <a:spcBef>
                <a:spcPts val="0"/>
              </a:spcBef>
              <a:spcAft>
                <a:spcPts val="0"/>
              </a:spcAft>
              <a:buSzPts val="1800"/>
              <a:buChar char="●"/>
            </a:pPr>
            <a:r>
              <a:rPr lang="en" sz="1800"/>
              <a:t>Reading more on:</a:t>
            </a:r>
            <a:endParaRPr sz="1800"/>
          </a:p>
          <a:p>
            <a:pPr indent="-342900" lvl="1" marL="914400" rtl="0" algn="l">
              <a:spcBef>
                <a:spcPts val="0"/>
              </a:spcBef>
              <a:spcAft>
                <a:spcPts val="0"/>
              </a:spcAft>
              <a:buSzPts val="1800"/>
              <a:buChar char="○"/>
            </a:pPr>
            <a:r>
              <a:rPr lang="en" sz="1800"/>
              <a:t>empty region graphs</a:t>
            </a:r>
            <a:endParaRPr sz="1800"/>
          </a:p>
          <a:p>
            <a:pPr indent="-342900" lvl="1" marL="914400" rtl="0" algn="l">
              <a:spcBef>
                <a:spcPts val="0"/>
              </a:spcBef>
              <a:spcAft>
                <a:spcPts val="0"/>
              </a:spcAft>
              <a:buSzPts val="1800"/>
              <a:buChar char="○"/>
            </a:pPr>
            <a:r>
              <a:rPr lang="en" sz="1800"/>
              <a:t>decision boundary analysis</a:t>
            </a:r>
            <a:endParaRPr sz="1800"/>
          </a:p>
          <a:p>
            <a:pPr indent="-342900" lvl="1" marL="914400" rtl="0" algn="l">
              <a:lnSpc>
                <a:spcPct val="150000"/>
              </a:lnSpc>
              <a:spcBef>
                <a:spcPts val="0"/>
              </a:spcBef>
              <a:spcAft>
                <a:spcPts val="0"/>
              </a:spcAft>
              <a:buSzPts val="1800"/>
              <a:buChar char="○"/>
            </a:pPr>
            <a:r>
              <a:rPr lang="en" sz="1800"/>
              <a:t>distance in high-dimensions</a:t>
            </a:r>
            <a:endParaRPr sz="1800"/>
          </a:p>
          <a:p>
            <a:pPr indent="-342900" lvl="0" marL="457200" rtl="0" algn="l">
              <a:lnSpc>
                <a:spcPct val="150000"/>
              </a:lnSpc>
              <a:spcBef>
                <a:spcPts val="0"/>
              </a:spcBef>
              <a:spcAft>
                <a:spcPts val="0"/>
              </a:spcAft>
              <a:buSzPts val="1800"/>
              <a:buChar char="●"/>
            </a:pPr>
            <a:r>
              <a:rPr lang="en" sz="1800"/>
              <a:t>Writing about above</a:t>
            </a:r>
            <a:endParaRPr sz="1800"/>
          </a:p>
          <a:p>
            <a:pPr indent="-342900" lvl="0" marL="457200" rtl="0" algn="l">
              <a:spcBef>
                <a:spcPts val="0"/>
              </a:spcBef>
              <a:spcAft>
                <a:spcPts val="0"/>
              </a:spcAft>
              <a:buSzPts val="1800"/>
              <a:buChar char="●"/>
            </a:pPr>
            <a:r>
              <a:rPr lang="en" sz="1800"/>
              <a:t>Characteristics of test functions:</a:t>
            </a:r>
            <a:endParaRPr sz="1800"/>
          </a:p>
          <a:p>
            <a:pPr indent="-342900" lvl="1" marL="914400" rtl="0" algn="l">
              <a:spcBef>
                <a:spcPts val="0"/>
              </a:spcBef>
              <a:spcAft>
                <a:spcPts val="0"/>
              </a:spcAft>
              <a:buSzPts val="1800"/>
              <a:buChar char="○"/>
            </a:pPr>
            <a:r>
              <a:rPr lang="en" sz="1800"/>
              <a:t>Curvature - none, constant, varying dis/continuous</a:t>
            </a:r>
            <a:endParaRPr sz="1800"/>
          </a:p>
          <a:p>
            <a:pPr indent="-342900" lvl="1" marL="914400" rtl="0" algn="l">
              <a:spcBef>
                <a:spcPts val="0"/>
              </a:spcBef>
              <a:spcAft>
                <a:spcPts val="0"/>
              </a:spcAft>
              <a:buSzPts val="1800"/>
              <a:buChar char="○"/>
            </a:pPr>
            <a:r>
              <a:rPr lang="en" sz="1800"/>
              <a:t>Dimension-spanning vs. non-dimension spanning</a:t>
            </a:r>
            <a:endParaRPr sz="1800"/>
          </a:p>
          <a:p>
            <a:pPr indent="-342900" lvl="1" marL="914400" rtl="0" algn="l">
              <a:spcBef>
                <a:spcPts val="0"/>
              </a:spcBef>
              <a:spcAft>
                <a:spcPts val="0"/>
              </a:spcAft>
              <a:buSzPts val="1800"/>
              <a:buChar char="○"/>
            </a:pPr>
            <a:r>
              <a:rPr lang="en" sz="1800"/>
              <a:t>Simply connected, holes/voids, multiple components</a:t>
            </a:r>
            <a:endParaRPr sz="1800"/>
          </a:p>
        </p:txBody>
      </p:sp>
      <p:sp>
        <p:nvSpPr>
          <p:cNvPr id="978" name="Google Shape;978;p100"/>
          <p:cNvSpPr txBox="1"/>
          <p:nvPr>
            <p:ph type="title"/>
          </p:nvPr>
        </p:nvSpPr>
        <p:spPr>
          <a:xfrm>
            <a:off x="0" y="0"/>
            <a:ext cx="9144000" cy="706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8/4/17</a:t>
            </a:r>
            <a:endParaRPr sz="1800"/>
          </a:p>
        </p:txBody>
      </p:sp>
      <p:pic>
        <p:nvPicPr>
          <p:cNvPr id="979" name="Google Shape;979;p100">
            <a:hlinkClick r:id="rId6"/>
          </p:cNvPr>
          <p:cNvPicPr preferRelativeResize="0"/>
          <p:nvPr/>
        </p:nvPicPr>
        <p:blipFill>
          <a:blip r:embed="rId7">
            <a:alphaModFix/>
          </a:blip>
          <a:stretch>
            <a:fillRect/>
          </a:stretch>
        </p:blipFill>
        <p:spPr>
          <a:xfrm>
            <a:off x="6823650" y="2863050"/>
            <a:ext cx="2052825" cy="2062800"/>
          </a:xfrm>
          <a:prstGeom prst="rect">
            <a:avLst/>
          </a:prstGeom>
          <a:noFill/>
          <a:ln>
            <a:noFill/>
          </a:ln>
        </p:spPr>
      </p:pic>
      <p:pic>
        <p:nvPicPr>
          <p:cNvPr id="980" name="Google Shape;980;p100">
            <a:hlinkClick r:id="rId8"/>
          </p:cNvPr>
          <p:cNvPicPr preferRelativeResize="0"/>
          <p:nvPr/>
        </p:nvPicPr>
        <p:blipFill>
          <a:blip r:embed="rId9">
            <a:alphaModFix/>
          </a:blip>
          <a:stretch>
            <a:fillRect/>
          </a:stretch>
        </p:blipFill>
        <p:spPr>
          <a:xfrm>
            <a:off x="6823650" y="706400"/>
            <a:ext cx="2052825" cy="204290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4" name="Shape 984"/>
        <p:cNvGrpSpPr/>
        <p:nvPr/>
      </p:nvGrpSpPr>
      <p:grpSpPr>
        <a:xfrm>
          <a:off x="0" y="0"/>
          <a:ext cx="0" cy="0"/>
          <a:chOff x="0" y="0"/>
          <a:chExt cx="0" cy="0"/>
        </a:xfrm>
      </p:grpSpPr>
      <p:sp>
        <p:nvSpPr>
          <p:cNvPr id="985" name="Google Shape;985;p101"/>
          <p:cNvSpPr txBox="1"/>
          <p:nvPr>
            <p:ph type="title"/>
          </p:nvPr>
        </p:nvSpPr>
        <p:spPr>
          <a:xfrm>
            <a:off x="0" y="0"/>
            <a:ext cx="9144000" cy="620400"/>
          </a:xfrm>
          <a:prstGeom prst="rect">
            <a:avLst/>
          </a:prstGeom>
        </p:spPr>
        <p:txBody>
          <a:bodyPr anchorCtr="0" anchor="b" bIns="91425" lIns="91425" spcFirstLastPara="1" rIns="91425" wrap="square" tIns="91425">
            <a:noAutofit/>
          </a:bodyPr>
          <a:lstStyle/>
          <a:p>
            <a:pPr indent="457200" lvl="0" marL="0" rtl="0" algn="l">
              <a:spcBef>
                <a:spcPts val="0"/>
              </a:spcBef>
              <a:spcAft>
                <a:spcPts val="0"/>
              </a:spcAft>
              <a:buNone/>
            </a:pPr>
            <a:r>
              <a:rPr lang="en"/>
              <a:t>7/28/17</a:t>
            </a:r>
            <a:endParaRPr/>
          </a:p>
        </p:txBody>
      </p:sp>
      <p:sp>
        <p:nvSpPr>
          <p:cNvPr id="986" name="Google Shape;986;p101"/>
          <p:cNvSpPr txBox="1"/>
          <p:nvPr>
            <p:ph idx="1" type="body"/>
          </p:nvPr>
        </p:nvSpPr>
        <p:spPr>
          <a:xfrm>
            <a:off x="457200" y="620400"/>
            <a:ext cx="8229600" cy="13836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Playing with Shusen’s subspace code</a:t>
            </a:r>
            <a:endParaRPr sz="2400"/>
          </a:p>
          <a:p>
            <a:pPr indent="-342900" lvl="0" marL="457200" rtl="0" algn="l">
              <a:spcBef>
                <a:spcPts val="0"/>
              </a:spcBef>
              <a:spcAft>
                <a:spcPts val="0"/>
              </a:spcAft>
              <a:buSzPts val="1800"/>
              <a:buChar char="●"/>
            </a:pPr>
            <a:r>
              <a:rPr lang="en" sz="1800"/>
              <a:t>Brief meetings with Di and Yarden regarding Morse-Smale code</a:t>
            </a:r>
            <a:endParaRPr sz="1800"/>
          </a:p>
          <a:p>
            <a:pPr indent="-342900" lvl="0" marL="457200" rtl="0" algn="l">
              <a:spcBef>
                <a:spcPts val="0"/>
              </a:spcBef>
              <a:spcAft>
                <a:spcPts val="0"/>
              </a:spcAft>
              <a:buSzPts val="1800"/>
              <a:buChar char="●"/>
            </a:pPr>
            <a:r>
              <a:rPr lang="en" sz="1800"/>
              <a:t>Graph-based limit surface extraction:</a:t>
            </a:r>
            <a:endParaRPr sz="1800"/>
          </a:p>
          <a:p>
            <a:pPr indent="-342900" lvl="1" marL="914400" rtl="0" algn="l">
              <a:spcBef>
                <a:spcPts val="0"/>
              </a:spcBef>
              <a:spcAft>
                <a:spcPts val="0"/>
              </a:spcAft>
              <a:buSzPts val="1800"/>
              <a:buChar char="○"/>
            </a:pPr>
            <a:r>
              <a:rPr lang="en" sz="1800">
                <a:solidFill>
                  <a:srgbClr val="242729"/>
                </a:solidFill>
                <a:highlight>
                  <a:srgbClr val="FFFFFF"/>
                </a:highlight>
              </a:rPr>
              <a:t>Revisiting β-skeleton graphs &amp; neighborhoods</a:t>
            </a:r>
            <a:endParaRPr sz="1800"/>
          </a:p>
        </p:txBody>
      </p:sp>
      <p:grpSp>
        <p:nvGrpSpPr>
          <p:cNvPr id="987" name="Google Shape;987;p101"/>
          <p:cNvGrpSpPr/>
          <p:nvPr/>
        </p:nvGrpSpPr>
        <p:grpSpPr>
          <a:xfrm>
            <a:off x="6156024" y="1428742"/>
            <a:ext cx="947320" cy="1762043"/>
            <a:chOff x="7518260" y="1318125"/>
            <a:chExt cx="1210788" cy="2252100"/>
          </a:xfrm>
        </p:grpSpPr>
        <p:sp>
          <p:nvSpPr>
            <p:cNvPr id="988" name="Google Shape;988;p101"/>
            <p:cNvSpPr/>
            <p:nvPr/>
          </p:nvSpPr>
          <p:spPr>
            <a:xfrm>
              <a:off x="7520347" y="1516401"/>
              <a:ext cx="1208700" cy="1208700"/>
            </a:xfrm>
            <a:prstGeom prst="ellipse">
              <a:avLst/>
            </a:prstGeom>
            <a:solidFill>
              <a:srgbClr val="F44E4E">
                <a:alpha val="4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01"/>
            <p:cNvSpPr/>
            <p:nvPr/>
          </p:nvSpPr>
          <p:spPr>
            <a:xfrm>
              <a:off x="7518260" y="2155626"/>
              <a:ext cx="1208700" cy="1208700"/>
            </a:xfrm>
            <a:prstGeom prst="ellipse">
              <a:avLst/>
            </a:prstGeom>
            <a:solidFill>
              <a:srgbClr val="F44E4E">
                <a:alpha val="4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0" name="Google Shape;990;p101"/>
            <p:cNvGrpSpPr/>
            <p:nvPr/>
          </p:nvGrpSpPr>
          <p:grpSpPr>
            <a:xfrm>
              <a:off x="7521213" y="2420625"/>
              <a:ext cx="1202675" cy="124200"/>
              <a:chOff x="7521213" y="2420625"/>
              <a:chExt cx="1202675" cy="124200"/>
            </a:xfrm>
          </p:grpSpPr>
          <p:sp>
            <p:nvSpPr>
              <p:cNvPr id="991" name="Google Shape;991;p101"/>
              <p:cNvSpPr/>
              <p:nvPr/>
            </p:nvSpPr>
            <p:spPr>
              <a:xfrm>
                <a:off x="7521213" y="2420625"/>
                <a:ext cx="124200" cy="12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01"/>
              <p:cNvSpPr/>
              <p:nvPr/>
            </p:nvSpPr>
            <p:spPr>
              <a:xfrm>
                <a:off x="8599688" y="2420625"/>
                <a:ext cx="124200" cy="12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993" name="Google Shape;993;p101"/>
            <p:cNvCxnSpPr>
              <a:stCxn id="991" idx="6"/>
              <a:endCxn id="992" idx="2"/>
            </p:cNvCxnSpPr>
            <p:nvPr/>
          </p:nvCxnSpPr>
          <p:spPr>
            <a:xfrm>
              <a:off x="7645413" y="2482725"/>
              <a:ext cx="954300" cy="0"/>
            </a:xfrm>
            <a:prstGeom prst="straightConnector1">
              <a:avLst/>
            </a:prstGeom>
            <a:noFill/>
            <a:ln cap="flat" cmpd="sng" w="38100">
              <a:solidFill>
                <a:schemeClr val="dk2"/>
              </a:solidFill>
              <a:prstDash val="solid"/>
              <a:round/>
              <a:headEnd len="med" w="med" type="none"/>
              <a:tailEnd len="med" w="med" type="none"/>
            </a:ln>
          </p:spPr>
        </p:cxnSp>
        <p:cxnSp>
          <p:nvCxnSpPr>
            <p:cNvPr id="994" name="Google Shape;994;p101"/>
            <p:cNvCxnSpPr/>
            <p:nvPr/>
          </p:nvCxnSpPr>
          <p:spPr>
            <a:xfrm rot="10800000">
              <a:off x="8112950" y="1318125"/>
              <a:ext cx="19200" cy="2252100"/>
            </a:xfrm>
            <a:prstGeom prst="straightConnector1">
              <a:avLst/>
            </a:prstGeom>
            <a:noFill/>
            <a:ln cap="flat" cmpd="sng" w="38100">
              <a:solidFill>
                <a:schemeClr val="dk2"/>
              </a:solidFill>
              <a:prstDash val="dash"/>
              <a:round/>
              <a:headEnd len="med" w="med" type="none"/>
              <a:tailEnd len="med" w="med" type="none"/>
            </a:ln>
          </p:spPr>
        </p:cxnSp>
        <p:sp>
          <p:nvSpPr>
            <p:cNvPr id="995" name="Google Shape;995;p101"/>
            <p:cNvSpPr/>
            <p:nvPr/>
          </p:nvSpPr>
          <p:spPr>
            <a:xfrm>
              <a:off x="8070390" y="2066444"/>
              <a:ext cx="108600" cy="108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01"/>
            <p:cNvSpPr/>
            <p:nvPr/>
          </p:nvSpPr>
          <p:spPr>
            <a:xfrm>
              <a:off x="8068303" y="2705669"/>
              <a:ext cx="108600" cy="108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7" name="Google Shape;997;p101"/>
          <p:cNvGrpSpPr/>
          <p:nvPr/>
        </p:nvGrpSpPr>
        <p:grpSpPr>
          <a:xfrm>
            <a:off x="7877464" y="2511134"/>
            <a:ext cx="1130162" cy="1574656"/>
            <a:chOff x="5830725" y="2868200"/>
            <a:chExt cx="1660050" cy="2312950"/>
          </a:xfrm>
        </p:grpSpPr>
        <p:sp>
          <p:nvSpPr>
            <p:cNvPr id="998" name="Google Shape;998;p101"/>
            <p:cNvSpPr/>
            <p:nvPr/>
          </p:nvSpPr>
          <p:spPr>
            <a:xfrm>
              <a:off x="5830875" y="2868200"/>
              <a:ext cx="1659900" cy="1659900"/>
            </a:xfrm>
            <a:prstGeom prst="diamond">
              <a:avLst/>
            </a:prstGeom>
            <a:solidFill>
              <a:srgbClr val="F44E4E">
                <a:alpha val="4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01"/>
            <p:cNvSpPr/>
            <p:nvPr/>
          </p:nvSpPr>
          <p:spPr>
            <a:xfrm>
              <a:off x="5830725" y="3521250"/>
              <a:ext cx="1659900" cy="1659900"/>
            </a:xfrm>
            <a:prstGeom prst="diamond">
              <a:avLst/>
            </a:prstGeom>
            <a:solidFill>
              <a:srgbClr val="F44E4E">
                <a:alpha val="4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0" name="Google Shape;1000;p101"/>
            <p:cNvGrpSpPr/>
            <p:nvPr/>
          </p:nvGrpSpPr>
          <p:grpSpPr>
            <a:xfrm>
              <a:off x="6051488" y="3993900"/>
              <a:ext cx="1202675" cy="124200"/>
              <a:chOff x="7521213" y="2420625"/>
              <a:chExt cx="1202675" cy="124200"/>
            </a:xfrm>
          </p:grpSpPr>
          <p:sp>
            <p:nvSpPr>
              <p:cNvPr id="1001" name="Google Shape;1001;p101"/>
              <p:cNvSpPr/>
              <p:nvPr/>
            </p:nvSpPr>
            <p:spPr>
              <a:xfrm>
                <a:off x="7521213" y="2420625"/>
                <a:ext cx="124200" cy="12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01"/>
              <p:cNvSpPr/>
              <p:nvPr/>
            </p:nvSpPr>
            <p:spPr>
              <a:xfrm>
                <a:off x="8599688" y="2420625"/>
                <a:ext cx="124200" cy="12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03" name="Google Shape;1003;p101"/>
            <p:cNvCxnSpPr>
              <a:stCxn id="1001" idx="6"/>
              <a:endCxn id="1002" idx="2"/>
            </p:cNvCxnSpPr>
            <p:nvPr/>
          </p:nvCxnSpPr>
          <p:spPr>
            <a:xfrm>
              <a:off x="6175688" y="4056000"/>
              <a:ext cx="954600" cy="0"/>
            </a:xfrm>
            <a:prstGeom prst="straightConnector1">
              <a:avLst/>
            </a:prstGeom>
            <a:noFill/>
            <a:ln cap="flat" cmpd="sng" w="38100">
              <a:solidFill>
                <a:schemeClr val="dk2"/>
              </a:solidFill>
              <a:prstDash val="solid"/>
              <a:round/>
              <a:headEnd len="med" w="med" type="none"/>
              <a:tailEnd len="med" w="med" type="none"/>
            </a:ln>
          </p:spPr>
        </p:cxnSp>
        <p:cxnSp>
          <p:nvCxnSpPr>
            <p:cNvPr id="1004" name="Google Shape;1004;p101"/>
            <p:cNvCxnSpPr/>
            <p:nvPr/>
          </p:nvCxnSpPr>
          <p:spPr>
            <a:xfrm rot="10800000">
              <a:off x="6643225" y="2891400"/>
              <a:ext cx="19200" cy="2252100"/>
            </a:xfrm>
            <a:prstGeom prst="straightConnector1">
              <a:avLst/>
            </a:prstGeom>
            <a:noFill/>
            <a:ln cap="flat" cmpd="sng" w="38100">
              <a:solidFill>
                <a:schemeClr val="dk2"/>
              </a:solidFill>
              <a:prstDash val="dash"/>
              <a:round/>
              <a:headEnd len="med" w="med" type="none"/>
              <a:tailEnd len="med" w="med" type="none"/>
            </a:ln>
          </p:spPr>
        </p:cxnSp>
        <p:sp>
          <p:nvSpPr>
            <p:cNvPr id="1005" name="Google Shape;1005;p101"/>
            <p:cNvSpPr/>
            <p:nvPr/>
          </p:nvSpPr>
          <p:spPr>
            <a:xfrm>
              <a:off x="6600665" y="3639719"/>
              <a:ext cx="108600" cy="108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01"/>
            <p:cNvSpPr/>
            <p:nvPr/>
          </p:nvSpPr>
          <p:spPr>
            <a:xfrm>
              <a:off x="6598578" y="4278950"/>
              <a:ext cx="108600" cy="108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07" name="Google Shape;1007;p101"/>
          <p:cNvGrpSpPr/>
          <p:nvPr/>
        </p:nvGrpSpPr>
        <p:grpSpPr>
          <a:xfrm>
            <a:off x="5896540" y="3278028"/>
            <a:ext cx="1466190" cy="1830122"/>
            <a:chOff x="6007275" y="3026025"/>
            <a:chExt cx="1980000" cy="2470800"/>
          </a:xfrm>
        </p:grpSpPr>
        <p:sp>
          <p:nvSpPr>
            <p:cNvPr id="1008" name="Google Shape;1008;p101"/>
            <p:cNvSpPr/>
            <p:nvPr/>
          </p:nvSpPr>
          <p:spPr>
            <a:xfrm>
              <a:off x="6007275" y="3026025"/>
              <a:ext cx="1980000" cy="2013600"/>
            </a:xfrm>
            <a:prstGeom prst="plaque">
              <a:avLst>
                <a:gd fmla="val 50000" name="adj"/>
              </a:avLst>
            </a:prstGeom>
            <a:solidFill>
              <a:srgbClr val="F44E4E">
                <a:alpha val="4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01"/>
            <p:cNvSpPr/>
            <p:nvPr/>
          </p:nvSpPr>
          <p:spPr>
            <a:xfrm>
              <a:off x="6007275" y="3483225"/>
              <a:ext cx="1980000" cy="2013600"/>
            </a:xfrm>
            <a:prstGeom prst="plaque">
              <a:avLst>
                <a:gd fmla="val 50000" name="adj"/>
              </a:avLst>
            </a:prstGeom>
            <a:solidFill>
              <a:srgbClr val="F44E4E">
                <a:alpha val="4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10" name="Google Shape;1010;p101"/>
            <p:cNvGrpSpPr/>
            <p:nvPr/>
          </p:nvGrpSpPr>
          <p:grpSpPr>
            <a:xfrm>
              <a:off x="6552702" y="3026285"/>
              <a:ext cx="882884" cy="2470540"/>
              <a:chOff x="6051488" y="2297059"/>
              <a:chExt cx="1202675" cy="3365400"/>
            </a:xfrm>
          </p:grpSpPr>
          <p:grpSp>
            <p:nvGrpSpPr>
              <p:cNvPr id="1011" name="Google Shape;1011;p101"/>
              <p:cNvGrpSpPr/>
              <p:nvPr/>
            </p:nvGrpSpPr>
            <p:grpSpPr>
              <a:xfrm>
                <a:off x="6051488" y="3993900"/>
                <a:ext cx="1202675" cy="124200"/>
                <a:chOff x="7521213" y="2420625"/>
                <a:chExt cx="1202675" cy="124200"/>
              </a:xfrm>
            </p:grpSpPr>
            <p:sp>
              <p:nvSpPr>
                <p:cNvPr id="1012" name="Google Shape;1012;p101"/>
                <p:cNvSpPr/>
                <p:nvPr/>
              </p:nvSpPr>
              <p:spPr>
                <a:xfrm>
                  <a:off x="7521213" y="2420625"/>
                  <a:ext cx="124200" cy="12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01"/>
                <p:cNvSpPr/>
                <p:nvPr/>
              </p:nvSpPr>
              <p:spPr>
                <a:xfrm>
                  <a:off x="8599688" y="2420625"/>
                  <a:ext cx="124200" cy="124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014" name="Google Shape;1014;p101"/>
              <p:cNvCxnSpPr>
                <a:stCxn id="1012" idx="6"/>
                <a:endCxn id="1013" idx="2"/>
              </p:cNvCxnSpPr>
              <p:nvPr/>
            </p:nvCxnSpPr>
            <p:spPr>
              <a:xfrm>
                <a:off x="6175688" y="4056000"/>
                <a:ext cx="954300" cy="0"/>
              </a:xfrm>
              <a:prstGeom prst="straightConnector1">
                <a:avLst/>
              </a:prstGeom>
              <a:noFill/>
              <a:ln cap="flat" cmpd="sng" w="38100">
                <a:solidFill>
                  <a:schemeClr val="dk2"/>
                </a:solidFill>
                <a:prstDash val="solid"/>
                <a:round/>
                <a:headEnd len="med" w="med" type="none"/>
                <a:tailEnd len="med" w="med" type="none"/>
              </a:ln>
            </p:spPr>
          </p:cxnSp>
          <p:cxnSp>
            <p:nvCxnSpPr>
              <p:cNvPr id="1015" name="Google Shape;1015;p101"/>
              <p:cNvCxnSpPr>
                <a:stCxn id="1009" idx="2"/>
                <a:endCxn id="1008" idx="0"/>
              </p:cNvCxnSpPr>
              <p:nvPr/>
            </p:nvCxnSpPr>
            <p:spPr>
              <a:xfrm rot="10800000">
                <a:off x="6657090" y="2297059"/>
                <a:ext cx="0" cy="3365400"/>
              </a:xfrm>
              <a:prstGeom prst="straightConnector1">
                <a:avLst/>
              </a:prstGeom>
              <a:noFill/>
              <a:ln cap="flat" cmpd="sng" w="38100">
                <a:solidFill>
                  <a:schemeClr val="dk2"/>
                </a:solidFill>
                <a:prstDash val="dash"/>
                <a:round/>
                <a:headEnd len="med" w="med" type="none"/>
                <a:tailEnd len="med" w="med" type="none"/>
              </a:ln>
            </p:spPr>
          </p:cxnSp>
          <p:sp>
            <p:nvSpPr>
              <p:cNvPr id="1016" name="Google Shape;1016;p101"/>
              <p:cNvSpPr/>
              <p:nvPr/>
            </p:nvSpPr>
            <p:spPr>
              <a:xfrm>
                <a:off x="6600665" y="3639719"/>
                <a:ext cx="108600" cy="108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01"/>
              <p:cNvSpPr/>
              <p:nvPr/>
            </p:nvSpPr>
            <p:spPr>
              <a:xfrm>
                <a:off x="6598578" y="4278950"/>
                <a:ext cx="108600" cy="108600"/>
              </a:xfrm>
              <a:prstGeom prst="ellipse">
                <a:avLst/>
              </a:prstGeom>
              <a:solidFill>
                <a:srgbClr val="66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018" name="Google Shape;1018;p101"/>
          <p:cNvSpPr/>
          <p:nvPr/>
        </p:nvSpPr>
        <p:spPr>
          <a:xfrm rot="2700000">
            <a:off x="7444051" y="2413340"/>
            <a:ext cx="362746" cy="3241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01"/>
          <p:cNvSpPr/>
          <p:nvPr/>
        </p:nvSpPr>
        <p:spPr>
          <a:xfrm rot="8100000">
            <a:off x="7444051" y="3784940"/>
            <a:ext cx="362746" cy="32413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01"/>
          <p:cNvSpPr txBox="1"/>
          <p:nvPr/>
        </p:nvSpPr>
        <p:spPr>
          <a:xfrm>
            <a:off x="970475" y="2003925"/>
            <a:ext cx="4926000" cy="3104100"/>
          </a:xfrm>
          <a:prstGeom prst="rect">
            <a:avLst/>
          </a:prstGeom>
          <a:noFill/>
          <a:ln>
            <a:noFill/>
          </a:ln>
        </p:spPr>
        <p:txBody>
          <a:bodyPr anchorCtr="0" anchor="t" bIns="91425" lIns="91425" spcFirstLastPara="1" rIns="91425" wrap="square" tIns="91425">
            <a:noAutofit/>
          </a:bodyPr>
          <a:lstStyle/>
          <a:p>
            <a:pPr indent="0" lvl="0" marL="0" rtl="0" algn="l">
              <a:spcBef>
                <a:spcPts val="480"/>
              </a:spcBef>
              <a:spcAft>
                <a:spcPts val="0"/>
              </a:spcAft>
              <a:buNone/>
            </a:pPr>
            <a:r>
              <a:rPr lang="en" sz="1600">
                <a:solidFill>
                  <a:srgbClr val="242729"/>
                </a:solidFill>
                <a:highlight>
                  <a:srgbClr val="FFFFFF"/>
                </a:highlight>
              </a:rPr>
              <a:t>One interpretation:</a:t>
            </a:r>
            <a:endParaRPr sz="1600">
              <a:solidFill>
                <a:srgbClr val="242729"/>
              </a:solidFill>
              <a:highlight>
                <a:srgbClr val="FFFFFF"/>
              </a:highlight>
            </a:endParaRPr>
          </a:p>
          <a:p>
            <a:pPr indent="-330200" lvl="0" marL="457200" rtl="0" algn="l">
              <a:lnSpc>
                <a:spcPct val="115000"/>
              </a:lnSpc>
              <a:spcBef>
                <a:spcPts val="480"/>
              </a:spcBef>
              <a:spcAft>
                <a:spcPts val="0"/>
              </a:spcAft>
              <a:buClr>
                <a:srgbClr val="242729"/>
              </a:buClr>
              <a:buSzPts val="1600"/>
              <a:buChar char="●"/>
            </a:pPr>
            <a:r>
              <a:rPr lang="en" sz="1600">
                <a:solidFill>
                  <a:srgbClr val="242729"/>
                </a:solidFill>
                <a:highlight>
                  <a:srgbClr val="FFFFFF"/>
                </a:highlight>
              </a:rPr>
              <a:t>The intersection of n-dimensional balls centered along the perpendicular bisector</a:t>
            </a:r>
            <a:endParaRPr sz="1600">
              <a:solidFill>
                <a:srgbClr val="242729"/>
              </a:solidFill>
              <a:highlight>
                <a:srgbClr val="FFFFFF"/>
              </a:highlight>
            </a:endParaRPr>
          </a:p>
          <a:p>
            <a:pPr indent="-330200" lvl="0" marL="457200" rtl="0" algn="l">
              <a:lnSpc>
                <a:spcPct val="115000"/>
              </a:lnSpc>
              <a:spcBef>
                <a:spcPts val="0"/>
              </a:spcBef>
              <a:spcAft>
                <a:spcPts val="0"/>
              </a:spcAft>
              <a:buClr>
                <a:srgbClr val="242729"/>
              </a:buClr>
              <a:buSzPts val="1600"/>
              <a:buChar char="●"/>
            </a:pPr>
            <a:r>
              <a:rPr lang="en" sz="1600">
                <a:solidFill>
                  <a:srgbClr val="242729"/>
                </a:solidFill>
                <a:highlight>
                  <a:srgbClr val="FFFFFF"/>
                </a:highlight>
              </a:rPr>
              <a:t>Based on </a:t>
            </a:r>
            <a:r>
              <a:rPr b="1" i="1" lang="en" sz="1600">
                <a:solidFill>
                  <a:srgbClr val="980000"/>
                </a:solidFill>
                <a:highlight>
                  <a:srgbClr val="FFFFFF"/>
                </a:highlight>
              </a:rPr>
              <a:t>L</a:t>
            </a:r>
            <a:r>
              <a:rPr b="1" baseline="-25000" i="1" lang="en" sz="1600">
                <a:solidFill>
                  <a:srgbClr val="980000"/>
                </a:solidFill>
                <a:highlight>
                  <a:srgbClr val="FFFFFF"/>
                </a:highlight>
              </a:rPr>
              <a:t>2</a:t>
            </a:r>
            <a:r>
              <a:rPr b="1" i="1" lang="en" sz="1600">
                <a:solidFill>
                  <a:srgbClr val="980000"/>
                </a:solidFill>
                <a:highlight>
                  <a:srgbClr val="FFFFFF"/>
                </a:highlight>
              </a:rPr>
              <a:t>-norm</a:t>
            </a:r>
            <a:r>
              <a:rPr lang="en" sz="1600">
                <a:solidFill>
                  <a:srgbClr val="242729"/>
                </a:solidFill>
                <a:highlight>
                  <a:srgbClr val="FFFFFF"/>
                </a:highlight>
              </a:rPr>
              <a:t>, can it be altered to use a different norm?</a:t>
            </a:r>
            <a:endParaRPr sz="1600">
              <a:solidFill>
                <a:srgbClr val="242729"/>
              </a:solidFill>
              <a:highlight>
                <a:srgbClr val="FFFFFF"/>
              </a:highlight>
            </a:endParaRPr>
          </a:p>
          <a:p>
            <a:pPr indent="-330200" lvl="0" marL="457200" rtl="0" algn="l">
              <a:lnSpc>
                <a:spcPct val="115000"/>
              </a:lnSpc>
              <a:spcBef>
                <a:spcPts val="0"/>
              </a:spcBef>
              <a:spcAft>
                <a:spcPts val="0"/>
              </a:spcAft>
              <a:buClr>
                <a:srgbClr val="242729"/>
              </a:buClr>
              <a:buSzPts val="1600"/>
              <a:buChar char="●"/>
            </a:pPr>
            <a:r>
              <a:rPr lang="en" sz="1600">
                <a:solidFill>
                  <a:srgbClr val="242729"/>
                </a:solidFill>
                <a:highlight>
                  <a:srgbClr val="FFFFFF"/>
                </a:highlight>
              </a:rPr>
              <a:t>Does this provide better </a:t>
            </a:r>
            <a:r>
              <a:rPr b="1" i="1" lang="en" sz="1600">
                <a:solidFill>
                  <a:srgbClr val="980000"/>
                </a:solidFill>
                <a:highlight>
                  <a:srgbClr val="FFFFFF"/>
                </a:highlight>
              </a:rPr>
              <a:t>contrast</a:t>
            </a:r>
            <a:r>
              <a:rPr lang="en" sz="1600">
                <a:solidFill>
                  <a:srgbClr val="242729"/>
                </a:solidFill>
                <a:highlight>
                  <a:srgbClr val="FFFFFF"/>
                </a:highlight>
              </a:rPr>
              <a:t> in higher dimensions as suggested by </a:t>
            </a:r>
            <a:r>
              <a:rPr lang="en" sz="1600" u="sng">
                <a:solidFill>
                  <a:srgbClr val="980000"/>
                </a:solidFill>
                <a:highlight>
                  <a:srgbClr val="FFFFFF"/>
                </a:highlight>
                <a:hlinkClick r:id="rId3"/>
              </a:rPr>
              <a:t>Keim et al.</a:t>
            </a:r>
            <a:r>
              <a:rPr lang="en" sz="1600">
                <a:solidFill>
                  <a:srgbClr val="242729"/>
                </a:solidFill>
                <a:highlight>
                  <a:srgbClr val="FFFFFF"/>
                </a:highlight>
              </a:rPr>
              <a:t>?</a:t>
            </a:r>
            <a:endParaRPr sz="1600">
              <a:solidFill>
                <a:srgbClr val="242729"/>
              </a:solidFill>
              <a:highlight>
                <a:srgbClr val="FFFFFF"/>
              </a:highlight>
            </a:endParaRPr>
          </a:p>
          <a:p>
            <a:pPr indent="-330200" lvl="0" marL="457200" rtl="0" algn="l">
              <a:lnSpc>
                <a:spcPct val="115000"/>
              </a:lnSpc>
              <a:spcBef>
                <a:spcPts val="0"/>
              </a:spcBef>
              <a:spcAft>
                <a:spcPts val="0"/>
              </a:spcAft>
              <a:buClr>
                <a:srgbClr val="242729"/>
              </a:buClr>
              <a:buSzPts val="1600"/>
              <a:buChar char="●"/>
            </a:pPr>
            <a:r>
              <a:rPr lang="en" sz="1600">
                <a:solidFill>
                  <a:srgbClr val="242729"/>
                </a:solidFill>
                <a:highlight>
                  <a:srgbClr val="FFFFFF"/>
                </a:highlight>
              </a:rPr>
              <a:t>How to evaluate high-dimensional limit surface (coverage + efficiency + error)?</a:t>
            </a:r>
            <a:endParaRPr sz="1600">
              <a:solidFill>
                <a:srgbClr val="242729"/>
              </a:solidFill>
              <a:highlight>
                <a:srgbClr val="FFFFFF"/>
              </a:highlight>
            </a:endParaRPr>
          </a:p>
          <a:p>
            <a:pPr indent="-330200" lvl="0" marL="457200" rtl="0" algn="l">
              <a:lnSpc>
                <a:spcPct val="115000"/>
              </a:lnSpc>
              <a:spcBef>
                <a:spcPts val="0"/>
              </a:spcBef>
              <a:spcAft>
                <a:spcPts val="0"/>
              </a:spcAft>
              <a:buClr>
                <a:srgbClr val="242729"/>
              </a:buClr>
              <a:buSzPts val="1600"/>
              <a:buChar char="●"/>
            </a:pPr>
            <a:r>
              <a:rPr lang="en" sz="1600">
                <a:solidFill>
                  <a:srgbClr val="242729"/>
                </a:solidFill>
                <a:highlight>
                  <a:srgbClr val="FFFFFF"/>
                </a:highlight>
              </a:rPr>
              <a:t>Rotation?</a:t>
            </a:r>
            <a:endParaRPr sz="1600">
              <a:solidFill>
                <a:srgbClr val="242729"/>
              </a:solidFill>
              <a:highlight>
                <a:srgbClr val="FFFFFF"/>
              </a:highlight>
            </a:endParaRPr>
          </a:p>
          <a:p>
            <a:pPr indent="457200" lvl="0" marL="0" rtl="0" algn="l">
              <a:spcBef>
                <a:spcPts val="480"/>
              </a:spcBef>
              <a:spcAft>
                <a:spcPts val="0"/>
              </a:spcAft>
              <a:buNone/>
            </a:pPr>
            <a:r>
              <a:t/>
            </a:r>
            <a:endParaRPr sz="1800">
              <a:solidFill>
                <a:srgbClr val="242729"/>
              </a:solidFill>
              <a:highlight>
                <a:srgbClr val="FFFFFF"/>
              </a:highlight>
            </a:endParaRPr>
          </a:p>
        </p:txBody>
      </p:sp>
      <p:sp>
        <p:nvSpPr>
          <p:cNvPr id="1021" name="Google Shape;1021;p101"/>
          <p:cNvSpPr/>
          <p:nvPr/>
        </p:nvSpPr>
        <p:spPr>
          <a:xfrm>
            <a:off x="7792039" y="445584"/>
            <a:ext cx="73800" cy="738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01"/>
          <p:cNvSpPr/>
          <p:nvPr/>
        </p:nvSpPr>
        <p:spPr>
          <a:xfrm>
            <a:off x="7877464" y="800884"/>
            <a:ext cx="73800" cy="738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01"/>
          <p:cNvSpPr/>
          <p:nvPr/>
        </p:nvSpPr>
        <p:spPr>
          <a:xfrm>
            <a:off x="8175439" y="309259"/>
            <a:ext cx="73800" cy="73800"/>
          </a:xfrm>
          <a:prstGeom prst="ellipse">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01"/>
          <p:cNvSpPr/>
          <p:nvPr/>
        </p:nvSpPr>
        <p:spPr>
          <a:xfrm>
            <a:off x="8475439" y="597984"/>
            <a:ext cx="73800" cy="73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01"/>
          <p:cNvSpPr/>
          <p:nvPr/>
        </p:nvSpPr>
        <p:spPr>
          <a:xfrm>
            <a:off x="8175439" y="1028734"/>
            <a:ext cx="73800" cy="73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01"/>
          <p:cNvSpPr/>
          <p:nvPr/>
        </p:nvSpPr>
        <p:spPr>
          <a:xfrm>
            <a:off x="8549239" y="954934"/>
            <a:ext cx="73800" cy="73800"/>
          </a:xfrm>
          <a:prstGeom prst="ellipse">
            <a:avLst/>
          </a:prstGeom>
          <a:solidFill>
            <a:srgbClr val="4A86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27" name="Google Shape;1027;p101"/>
          <p:cNvCxnSpPr>
            <a:stCxn id="1021" idx="4"/>
            <a:endCxn id="1022" idx="1"/>
          </p:cNvCxnSpPr>
          <p:nvPr/>
        </p:nvCxnSpPr>
        <p:spPr>
          <a:xfrm>
            <a:off x="7828939" y="519384"/>
            <a:ext cx="59400" cy="292200"/>
          </a:xfrm>
          <a:prstGeom prst="straightConnector1">
            <a:avLst/>
          </a:prstGeom>
          <a:noFill/>
          <a:ln cap="flat" cmpd="sng" w="9525">
            <a:solidFill>
              <a:schemeClr val="dk2"/>
            </a:solidFill>
            <a:prstDash val="solid"/>
            <a:round/>
            <a:headEnd len="med" w="med" type="none"/>
            <a:tailEnd len="med" w="med" type="none"/>
          </a:ln>
        </p:spPr>
      </p:cxnSp>
      <p:cxnSp>
        <p:nvCxnSpPr>
          <p:cNvPr id="1028" name="Google Shape;1028;p101"/>
          <p:cNvCxnSpPr>
            <a:stCxn id="1022" idx="5"/>
            <a:endCxn id="1025" idx="1"/>
          </p:cNvCxnSpPr>
          <p:nvPr/>
        </p:nvCxnSpPr>
        <p:spPr>
          <a:xfrm>
            <a:off x="7940456" y="863876"/>
            <a:ext cx="245700" cy="175800"/>
          </a:xfrm>
          <a:prstGeom prst="straightConnector1">
            <a:avLst/>
          </a:prstGeom>
          <a:noFill/>
          <a:ln cap="flat" cmpd="sng" w="9525">
            <a:solidFill>
              <a:schemeClr val="dk2"/>
            </a:solidFill>
            <a:prstDash val="solid"/>
            <a:round/>
            <a:headEnd len="med" w="med" type="none"/>
            <a:tailEnd len="med" w="med" type="none"/>
          </a:ln>
        </p:spPr>
      </p:cxnSp>
      <p:cxnSp>
        <p:nvCxnSpPr>
          <p:cNvPr id="1029" name="Google Shape;1029;p101"/>
          <p:cNvCxnSpPr>
            <a:stCxn id="1023" idx="4"/>
            <a:endCxn id="1025" idx="0"/>
          </p:cNvCxnSpPr>
          <p:nvPr/>
        </p:nvCxnSpPr>
        <p:spPr>
          <a:xfrm>
            <a:off x="8212339" y="383059"/>
            <a:ext cx="0" cy="645600"/>
          </a:xfrm>
          <a:prstGeom prst="straightConnector1">
            <a:avLst/>
          </a:prstGeom>
          <a:noFill/>
          <a:ln cap="flat" cmpd="sng" w="9525">
            <a:solidFill>
              <a:schemeClr val="dk2"/>
            </a:solidFill>
            <a:prstDash val="solid"/>
            <a:round/>
            <a:headEnd len="med" w="med" type="none"/>
            <a:tailEnd len="med" w="med" type="none"/>
          </a:ln>
        </p:spPr>
      </p:cxnSp>
      <p:cxnSp>
        <p:nvCxnSpPr>
          <p:cNvPr id="1030" name="Google Shape;1030;p101"/>
          <p:cNvCxnSpPr>
            <a:stCxn id="1021" idx="6"/>
            <a:endCxn id="1023" idx="3"/>
          </p:cNvCxnSpPr>
          <p:nvPr/>
        </p:nvCxnSpPr>
        <p:spPr>
          <a:xfrm flipH="1" rot="10800000">
            <a:off x="7865839" y="372384"/>
            <a:ext cx="320400" cy="110100"/>
          </a:xfrm>
          <a:prstGeom prst="straightConnector1">
            <a:avLst/>
          </a:prstGeom>
          <a:noFill/>
          <a:ln cap="flat" cmpd="sng" w="9525">
            <a:solidFill>
              <a:schemeClr val="dk2"/>
            </a:solidFill>
            <a:prstDash val="solid"/>
            <a:round/>
            <a:headEnd len="med" w="med" type="none"/>
            <a:tailEnd len="med" w="med" type="none"/>
          </a:ln>
        </p:spPr>
      </p:cxnSp>
      <p:cxnSp>
        <p:nvCxnSpPr>
          <p:cNvPr id="1031" name="Google Shape;1031;p101"/>
          <p:cNvCxnSpPr>
            <a:stCxn id="1024" idx="4"/>
            <a:endCxn id="1026" idx="1"/>
          </p:cNvCxnSpPr>
          <p:nvPr/>
        </p:nvCxnSpPr>
        <p:spPr>
          <a:xfrm>
            <a:off x="8512339" y="671784"/>
            <a:ext cx="47700" cy="294000"/>
          </a:xfrm>
          <a:prstGeom prst="straightConnector1">
            <a:avLst/>
          </a:prstGeom>
          <a:noFill/>
          <a:ln cap="flat" cmpd="sng" w="9525">
            <a:solidFill>
              <a:schemeClr val="dk2"/>
            </a:solidFill>
            <a:prstDash val="solid"/>
            <a:round/>
            <a:headEnd len="med" w="med" type="none"/>
            <a:tailEnd len="med" w="med" type="none"/>
          </a:ln>
        </p:spPr>
      </p:cxnSp>
      <p:cxnSp>
        <p:nvCxnSpPr>
          <p:cNvPr id="1032" name="Google Shape;1032;p101"/>
          <p:cNvCxnSpPr>
            <a:stCxn id="1026" idx="2"/>
            <a:endCxn id="1025" idx="6"/>
          </p:cNvCxnSpPr>
          <p:nvPr/>
        </p:nvCxnSpPr>
        <p:spPr>
          <a:xfrm flipH="1">
            <a:off x="8249239" y="991834"/>
            <a:ext cx="300000" cy="73800"/>
          </a:xfrm>
          <a:prstGeom prst="straightConnector1">
            <a:avLst/>
          </a:prstGeom>
          <a:noFill/>
          <a:ln cap="flat" cmpd="sng" w="9525">
            <a:solidFill>
              <a:schemeClr val="dk2"/>
            </a:solidFill>
            <a:prstDash val="solid"/>
            <a:round/>
            <a:headEnd len="med" w="med" type="none"/>
            <a:tailEnd len="med" w="med" type="none"/>
          </a:ln>
        </p:spPr>
      </p:cxnSp>
      <p:cxnSp>
        <p:nvCxnSpPr>
          <p:cNvPr id="1033" name="Google Shape;1033;p101"/>
          <p:cNvCxnSpPr>
            <a:stCxn id="1024" idx="1"/>
            <a:endCxn id="1023" idx="5"/>
          </p:cNvCxnSpPr>
          <p:nvPr/>
        </p:nvCxnSpPr>
        <p:spPr>
          <a:xfrm rot="10800000">
            <a:off x="8238447" y="372392"/>
            <a:ext cx="247800" cy="236400"/>
          </a:xfrm>
          <a:prstGeom prst="straightConnector1">
            <a:avLst/>
          </a:prstGeom>
          <a:noFill/>
          <a:ln cap="flat" cmpd="sng" w="9525">
            <a:solidFill>
              <a:schemeClr val="dk2"/>
            </a:solidFill>
            <a:prstDash val="solid"/>
            <a:round/>
            <a:headEnd len="med" w="med" type="none"/>
            <a:tailEnd len="med" w="med" type="none"/>
          </a:ln>
        </p:spPr>
      </p:cxnSp>
      <p:cxnSp>
        <p:nvCxnSpPr>
          <p:cNvPr id="1034" name="Google Shape;1034;p101"/>
          <p:cNvCxnSpPr>
            <a:stCxn id="1022" idx="6"/>
            <a:endCxn id="1024" idx="2"/>
          </p:cNvCxnSpPr>
          <p:nvPr/>
        </p:nvCxnSpPr>
        <p:spPr>
          <a:xfrm flipH="1" rot="10800000">
            <a:off x="7951264" y="634984"/>
            <a:ext cx="524100" cy="202800"/>
          </a:xfrm>
          <a:prstGeom prst="straightConnector1">
            <a:avLst/>
          </a:prstGeom>
          <a:noFill/>
          <a:ln cap="flat" cmpd="sng" w="9525">
            <a:solidFill>
              <a:schemeClr val="dk2"/>
            </a:solidFill>
            <a:prstDash val="solid"/>
            <a:round/>
            <a:headEnd len="med" w="med" type="none"/>
            <a:tailEnd len="med" w="med" type="none"/>
          </a:ln>
        </p:spPr>
      </p:cxnSp>
      <p:sp>
        <p:nvSpPr>
          <p:cNvPr id="1035" name="Google Shape;1035;p101"/>
          <p:cNvSpPr/>
          <p:nvPr/>
        </p:nvSpPr>
        <p:spPr>
          <a:xfrm>
            <a:off x="8189472" y="779053"/>
            <a:ext cx="47700" cy="477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01"/>
          <p:cNvSpPr/>
          <p:nvPr/>
        </p:nvSpPr>
        <p:spPr>
          <a:xfrm>
            <a:off x="8310997" y="671778"/>
            <a:ext cx="47700" cy="477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01"/>
          <p:cNvSpPr/>
          <p:nvPr/>
        </p:nvSpPr>
        <p:spPr>
          <a:xfrm>
            <a:off x="8039447" y="927928"/>
            <a:ext cx="47700" cy="477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01"/>
          <p:cNvSpPr/>
          <p:nvPr/>
        </p:nvSpPr>
        <p:spPr>
          <a:xfrm>
            <a:off x="8358697" y="482478"/>
            <a:ext cx="47700" cy="477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39" name="Google Shape;1039;p101"/>
          <p:cNvCxnSpPr>
            <a:stCxn id="1021" idx="5"/>
            <a:endCxn id="1026" idx="1"/>
          </p:cNvCxnSpPr>
          <p:nvPr/>
        </p:nvCxnSpPr>
        <p:spPr>
          <a:xfrm>
            <a:off x="7855031" y="508576"/>
            <a:ext cx="705000" cy="457200"/>
          </a:xfrm>
          <a:prstGeom prst="straightConnector1">
            <a:avLst/>
          </a:prstGeom>
          <a:noFill/>
          <a:ln cap="flat" cmpd="sng" w="9525">
            <a:solidFill>
              <a:schemeClr val="dk2"/>
            </a:solidFill>
            <a:prstDash val="solid"/>
            <a:round/>
            <a:headEnd len="med" w="med" type="none"/>
            <a:tailEnd len="med" w="med" type="none"/>
          </a:ln>
        </p:spPr>
      </p:cxnSp>
      <p:sp>
        <p:nvSpPr>
          <p:cNvPr id="1040" name="Google Shape;1040;p101"/>
          <p:cNvSpPr/>
          <p:nvPr/>
        </p:nvSpPr>
        <p:spPr>
          <a:xfrm>
            <a:off x="8270447" y="770853"/>
            <a:ext cx="47700" cy="47700"/>
          </a:xfrm>
          <a:prstGeom prst="ellipse">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02"/>
          <p:cNvSpPr txBox="1"/>
          <p:nvPr>
            <p:ph type="title"/>
          </p:nvPr>
        </p:nvSpPr>
        <p:spPr>
          <a:xfrm>
            <a:off x="457200" y="205978"/>
            <a:ext cx="8229600" cy="857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7/14/17</a:t>
            </a:r>
            <a:endParaRPr/>
          </a:p>
        </p:txBody>
      </p:sp>
      <p:sp>
        <p:nvSpPr>
          <p:cNvPr id="1046" name="Google Shape;1046;p102"/>
          <p:cNvSpPr txBox="1"/>
          <p:nvPr>
            <p:ph idx="1" type="body"/>
          </p:nvPr>
        </p:nvSpPr>
        <p:spPr>
          <a:xfrm>
            <a:off x="457200" y="1200150"/>
            <a:ext cx="8229600" cy="37257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lang="en" sz="1800"/>
              <a:t>Computing limit surface from support vectors and neighborhood graph imposed on training data</a:t>
            </a:r>
            <a:endParaRPr sz="1800"/>
          </a:p>
          <a:p>
            <a:pPr indent="-342900" lvl="0" marL="457200" rtl="0" algn="l">
              <a:spcBef>
                <a:spcPts val="0"/>
              </a:spcBef>
              <a:spcAft>
                <a:spcPts val="0"/>
              </a:spcAft>
              <a:buSzPts val="1800"/>
              <a:buChar char="●"/>
            </a:pPr>
            <a:r>
              <a:rPr lang="en" sz="1800"/>
              <a:t>Using clustering to characterize complexity of a limit surface</a:t>
            </a:r>
            <a:endParaRPr sz="1800"/>
          </a:p>
          <a:p>
            <a:pPr indent="-342900" lvl="1" marL="914400" rtl="0" algn="l">
              <a:spcBef>
                <a:spcPts val="0"/>
              </a:spcBef>
              <a:spcAft>
                <a:spcPts val="0"/>
              </a:spcAft>
              <a:buSzPts val="1800"/>
              <a:buChar char="○"/>
            </a:pPr>
            <a:r>
              <a:rPr b="1" lang="en" sz="1800">
                <a:solidFill>
                  <a:srgbClr val="980000"/>
                </a:solidFill>
              </a:rPr>
              <a:t>Large number of clusters</a:t>
            </a:r>
            <a:r>
              <a:rPr lang="en" sz="1800"/>
              <a:t> or </a:t>
            </a:r>
            <a:r>
              <a:rPr b="1" lang="en" sz="1800">
                <a:solidFill>
                  <a:srgbClr val="980000"/>
                </a:solidFill>
              </a:rPr>
              <a:t>clusters with small area</a:t>
            </a:r>
            <a:r>
              <a:rPr lang="en" sz="1800"/>
              <a:t> may demonstrate need to resample input more aggressively</a:t>
            </a:r>
            <a:endParaRPr sz="1800"/>
          </a:p>
          <a:p>
            <a:pPr indent="-342900" lvl="0" marL="457200" rtl="0" algn="l">
              <a:spcBef>
                <a:spcPts val="0"/>
              </a:spcBef>
              <a:spcAft>
                <a:spcPts val="0"/>
              </a:spcAft>
              <a:buSzPts val="1800"/>
              <a:buChar char="●"/>
            </a:pPr>
            <a:r>
              <a:rPr lang="en" sz="1800"/>
              <a:t>Talking to Shusen about applying </a:t>
            </a:r>
            <a:r>
              <a:rPr b="1" lang="en" sz="1800">
                <a:solidFill>
                  <a:srgbClr val="980000"/>
                </a:solidFill>
              </a:rPr>
              <a:t>subspace clustering</a:t>
            </a:r>
            <a:r>
              <a:rPr lang="en" sz="1800"/>
              <a:t> to limit surface understanding</a:t>
            </a:r>
            <a:endParaRPr sz="1800"/>
          </a:p>
          <a:p>
            <a:pPr indent="-342900" lvl="0" marL="457200" rtl="0" algn="l">
              <a:spcBef>
                <a:spcPts val="0"/>
              </a:spcBef>
              <a:spcAft>
                <a:spcPts val="0"/>
              </a:spcAft>
              <a:buSzPts val="1800"/>
              <a:buChar char="●"/>
            </a:pPr>
            <a:r>
              <a:rPr lang="en" sz="1800"/>
              <a:t>Reading more about subspace clustering</a:t>
            </a:r>
            <a:endParaRPr sz="1800"/>
          </a:p>
          <a:p>
            <a:pPr indent="0" lvl="0" marL="0" rtl="0" algn="l">
              <a:spcBef>
                <a:spcPts val="600"/>
              </a:spcBef>
              <a:spcAft>
                <a:spcPts val="0"/>
              </a:spcAft>
              <a:buNone/>
            </a:pPr>
            <a:r>
              <a:t/>
            </a:r>
            <a:endParaRPr sz="1800"/>
          </a:p>
          <a:p>
            <a:pPr indent="0" lvl="0" marL="0" rtl="0" algn="l">
              <a:spcBef>
                <a:spcPts val="600"/>
              </a:spcBef>
              <a:spcAft>
                <a:spcPts val="0"/>
              </a:spcAft>
              <a:buNone/>
            </a:pPr>
            <a:r>
              <a:rPr lang="en" sz="1800"/>
              <a:t>INL stuff:</a:t>
            </a:r>
            <a:endParaRPr sz="1800"/>
          </a:p>
          <a:p>
            <a:pPr indent="-342900" lvl="0" marL="457200" rtl="0" algn="l">
              <a:spcBef>
                <a:spcPts val="600"/>
              </a:spcBef>
              <a:spcAft>
                <a:spcPts val="0"/>
              </a:spcAft>
              <a:buSzPts val="1800"/>
              <a:buChar char="●"/>
            </a:pPr>
            <a:r>
              <a:rPr lang="en" sz="1800"/>
              <a:t>GUI testing on headless node</a:t>
            </a:r>
            <a:endParaRPr sz="1800"/>
          </a:p>
          <a:p>
            <a:pPr indent="-342900" lvl="0" marL="457200" rtl="0" algn="l">
              <a:spcBef>
                <a:spcPts val="0"/>
              </a:spcBef>
              <a:spcAft>
                <a:spcPts val="0"/>
              </a:spcAft>
              <a:buSzPts val="1800"/>
              <a:buChar char="●"/>
            </a:pPr>
            <a:r>
              <a:rPr lang="en" sz="1800"/>
              <a:t>Preparing for RAVEN workshop next week</a:t>
            </a:r>
            <a:endParaRPr sz="1800"/>
          </a:p>
        </p:txBody>
      </p:sp>
      <p:pic>
        <p:nvPicPr>
          <p:cNvPr id="1047" name="Google Shape;1047;p102"/>
          <p:cNvPicPr preferRelativeResize="0"/>
          <p:nvPr/>
        </p:nvPicPr>
        <p:blipFill>
          <a:blip r:embed="rId3">
            <a:alphaModFix/>
          </a:blip>
          <a:stretch>
            <a:fillRect/>
          </a:stretch>
        </p:blipFill>
        <p:spPr>
          <a:xfrm>
            <a:off x="7715250" y="10775"/>
            <a:ext cx="1428750" cy="124777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1" name="Shape 1051"/>
        <p:cNvGrpSpPr/>
        <p:nvPr/>
      </p:nvGrpSpPr>
      <p:grpSpPr>
        <a:xfrm>
          <a:off x="0" y="0"/>
          <a:ext cx="0" cy="0"/>
          <a:chOff x="0" y="0"/>
          <a:chExt cx="0" cy="0"/>
        </a:xfrm>
      </p:grpSpPr>
      <p:sp>
        <p:nvSpPr>
          <p:cNvPr id="1052" name="Google Shape;1052;p103"/>
          <p:cNvSpPr txBox="1"/>
          <p:nvPr>
            <p:ph type="title"/>
          </p:nvPr>
        </p:nvSpPr>
        <p:spPr>
          <a:xfrm>
            <a:off x="0" y="1"/>
            <a:ext cx="8229600" cy="64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6/16/17</a:t>
            </a:r>
            <a:endParaRPr/>
          </a:p>
        </p:txBody>
      </p:sp>
      <p:sp>
        <p:nvSpPr>
          <p:cNvPr id="1053" name="Google Shape;1053;p103"/>
          <p:cNvSpPr txBox="1"/>
          <p:nvPr/>
        </p:nvSpPr>
        <p:spPr>
          <a:xfrm>
            <a:off x="0" y="642900"/>
            <a:ext cx="4575900" cy="45006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963334"/>
                </a:solidFill>
              </a:rPr>
              <a:t>This Week</a:t>
            </a:r>
            <a:endParaRPr>
              <a:solidFill>
                <a:srgbClr val="000000"/>
              </a:solidFill>
            </a:endParaRPr>
          </a:p>
          <a:p>
            <a:pPr indent="-317500" lvl="0" marL="457200" rtl="0" algn="l">
              <a:spcBef>
                <a:spcPts val="0"/>
              </a:spcBef>
              <a:spcAft>
                <a:spcPts val="0"/>
              </a:spcAft>
              <a:buClr>
                <a:schemeClr val="dk1"/>
              </a:buClr>
              <a:buSzPts val="1400"/>
              <a:buChar char="●"/>
            </a:pPr>
            <a:r>
              <a:rPr lang="en">
                <a:solidFill>
                  <a:schemeClr val="dk1"/>
                </a:solidFill>
              </a:rPr>
              <a:t>Resurrecting some abandoned features for Di’s analysis</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Poor performance on surrogate’s is related to default scoring metric used by sklearn: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a:t>
            </a:r>
            <a:r>
              <a:rPr baseline="30000" lang="en">
                <a:solidFill>
                  <a:schemeClr val="dk1"/>
                </a:solidFill>
              </a:rPr>
              <a:t>2</a:t>
            </a:r>
            <a:r>
              <a:rPr lang="en">
                <a:solidFill>
                  <a:schemeClr val="dk1"/>
                </a:solidFill>
              </a:rPr>
              <a:t> used which compares to mean value predictor.</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Root-mean-square error also larger than expected.</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Limit surface segmentation: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Comparing boundary points (as computed from neighborhood graph) to support vectors:</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 SV = 4072</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 BP = 18669</a:t>
            </a:r>
            <a:endParaRPr>
              <a:solidFill>
                <a:schemeClr val="dk1"/>
              </a:solidFill>
            </a:endParaRPr>
          </a:p>
          <a:p>
            <a:pPr indent="-317500" lvl="2" marL="1371600" rtl="0" algn="l">
              <a:spcBef>
                <a:spcPts val="0"/>
              </a:spcBef>
              <a:spcAft>
                <a:spcPts val="0"/>
              </a:spcAft>
              <a:buClr>
                <a:schemeClr val="dk1"/>
              </a:buClr>
              <a:buSzPts val="1400"/>
              <a:buChar char="■"/>
            </a:pPr>
            <a:r>
              <a:rPr lang="en">
                <a:solidFill>
                  <a:schemeClr val="dk1"/>
                </a:solidFill>
              </a:rPr>
              <a:t>Total sample size = 19996</a:t>
            </a:r>
            <a:endParaRPr>
              <a:solidFill>
                <a:schemeClr val="dk1"/>
              </a:solidFill>
            </a:endParaRPr>
          </a:p>
        </p:txBody>
      </p:sp>
      <p:sp>
        <p:nvSpPr>
          <p:cNvPr id="1054" name="Google Shape;1054;p103"/>
          <p:cNvSpPr txBox="1"/>
          <p:nvPr/>
        </p:nvSpPr>
        <p:spPr>
          <a:xfrm>
            <a:off x="4575900" y="642775"/>
            <a:ext cx="4568100" cy="24300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963334"/>
                </a:solidFill>
              </a:rPr>
              <a:t>Next Week</a:t>
            </a:r>
            <a:endParaRPr/>
          </a:p>
          <a:p>
            <a:pPr indent="-317500" lvl="0" marL="457200" rtl="0" algn="l">
              <a:spcBef>
                <a:spcPts val="0"/>
              </a:spcBef>
              <a:spcAft>
                <a:spcPts val="0"/>
              </a:spcAft>
              <a:buClr>
                <a:srgbClr val="000000"/>
              </a:buClr>
              <a:buSzPts val="1400"/>
              <a:buChar char="●"/>
            </a:pPr>
            <a:r>
              <a:rPr lang="en">
                <a:solidFill>
                  <a:schemeClr val="dk1"/>
                </a:solidFill>
              </a:rPr>
              <a:t>Continue refining surrogate models on nuclear plant analysis.</a:t>
            </a:r>
            <a:endParaRPr/>
          </a:p>
          <a:p>
            <a:pPr indent="0" lvl="0" marL="0" marR="0" rtl="0" algn="l">
              <a:lnSpc>
                <a:spcPct val="100000"/>
              </a:lnSpc>
              <a:spcBef>
                <a:spcPts val="0"/>
              </a:spcBef>
              <a:spcAft>
                <a:spcPts val="0"/>
              </a:spcAft>
              <a:buNone/>
            </a:pPr>
            <a:r>
              <a:t/>
            </a:r>
            <a:endParaRPr/>
          </a:p>
          <a:p>
            <a:pPr indent="-317500" lvl="0" marL="457200" rtl="0" algn="l">
              <a:spcBef>
                <a:spcPts val="0"/>
              </a:spcBef>
              <a:spcAft>
                <a:spcPts val="0"/>
              </a:spcAft>
              <a:buClr>
                <a:schemeClr val="dk1"/>
              </a:buClr>
              <a:buSzPts val="1400"/>
              <a:buChar char="●"/>
            </a:pPr>
            <a:r>
              <a:rPr lang="en">
                <a:solidFill>
                  <a:schemeClr val="dk1"/>
                </a:solidFill>
              </a:rPr>
              <a:t>Why are there so many boundary points?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Poor neighborhood graph choice?</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Boundary is actually really convoluted?</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Related to curse of dimensionality?</a:t>
            </a:r>
            <a:endParaRPr/>
          </a:p>
          <a:p>
            <a:pPr indent="-317500" lvl="0" marL="457200" marR="0" rtl="0" algn="l">
              <a:lnSpc>
                <a:spcPct val="100000"/>
              </a:lnSpc>
              <a:spcBef>
                <a:spcPts val="0"/>
              </a:spcBef>
              <a:spcAft>
                <a:spcPts val="0"/>
              </a:spcAft>
              <a:buClr>
                <a:srgbClr val="000000"/>
              </a:buClr>
              <a:buSzPts val="1400"/>
              <a:buChar char="●"/>
            </a:pPr>
            <a:r>
              <a:rPr lang="en"/>
              <a:t>Comparison needed on analytic or lower dimensional surface</a:t>
            </a:r>
            <a:endParaRPr/>
          </a:p>
        </p:txBody>
      </p:sp>
      <p:cxnSp>
        <p:nvCxnSpPr>
          <p:cNvPr id="1055" name="Google Shape;1055;p103"/>
          <p:cNvCxnSpPr/>
          <p:nvPr/>
        </p:nvCxnSpPr>
        <p:spPr>
          <a:xfrm>
            <a:off x="2666125" y="4699675"/>
            <a:ext cx="1026300" cy="0"/>
          </a:xfrm>
          <a:prstGeom prst="straightConnector1">
            <a:avLst/>
          </a:prstGeom>
          <a:noFill/>
          <a:ln cap="flat" cmpd="sng" w="28575">
            <a:solidFill>
              <a:srgbClr val="980000"/>
            </a:solidFill>
            <a:prstDash val="solid"/>
            <a:round/>
            <a:headEnd len="med" w="med" type="triangle"/>
            <a:tailEnd len="med" w="med" type="none"/>
          </a:ln>
        </p:spPr>
      </p:cxnSp>
      <p:sp>
        <p:nvSpPr>
          <p:cNvPr id="1056" name="Google Shape;1056;p103"/>
          <p:cNvSpPr txBox="1"/>
          <p:nvPr/>
        </p:nvSpPr>
        <p:spPr>
          <a:xfrm>
            <a:off x="3692425" y="4481425"/>
            <a:ext cx="21825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980000"/>
                </a:solidFill>
              </a:rPr>
              <a:t>Not very discriminant</a:t>
            </a:r>
            <a:endParaRPr b="1">
              <a:solidFill>
                <a:srgbClr val="980000"/>
              </a:solidFill>
            </a:endParaRPr>
          </a:p>
        </p:txBody>
      </p:sp>
      <p:grpSp>
        <p:nvGrpSpPr>
          <p:cNvPr id="1057" name="Google Shape;1057;p103"/>
          <p:cNvGrpSpPr/>
          <p:nvPr/>
        </p:nvGrpSpPr>
        <p:grpSpPr>
          <a:xfrm>
            <a:off x="6091725" y="3072775"/>
            <a:ext cx="3031825" cy="2070723"/>
            <a:chOff x="5863125" y="3072775"/>
            <a:chExt cx="3031825" cy="2070723"/>
          </a:xfrm>
        </p:grpSpPr>
        <p:pic>
          <p:nvPicPr>
            <p:cNvPr id="1058" name="Google Shape;1058;p103"/>
            <p:cNvPicPr preferRelativeResize="0"/>
            <p:nvPr/>
          </p:nvPicPr>
          <p:blipFill rotWithShape="1">
            <a:blip r:embed="rId3">
              <a:alphaModFix/>
            </a:blip>
            <a:srcRect b="67679" l="7330" r="7038" t="17161"/>
            <a:stretch/>
          </p:blipFill>
          <p:spPr>
            <a:xfrm>
              <a:off x="5863125" y="3072775"/>
              <a:ext cx="3031825" cy="2070723"/>
            </a:xfrm>
            <a:prstGeom prst="rect">
              <a:avLst/>
            </a:prstGeom>
            <a:noFill/>
            <a:ln>
              <a:noFill/>
            </a:ln>
          </p:spPr>
        </p:pic>
        <p:sp>
          <p:nvSpPr>
            <p:cNvPr id="1059" name="Google Shape;1059;p103"/>
            <p:cNvSpPr txBox="1"/>
            <p:nvPr/>
          </p:nvSpPr>
          <p:spPr>
            <a:xfrm>
              <a:off x="7112575" y="4630350"/>
              <a:ext cx="4728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SV</a:t>
              </a:r>
              <a:endParaRPr/>
            </a:p>
          </p:txBody>
        </p:sp>
        <p:sp>
          <p:nvSpPr>
            <p:cNvPr id="1060" name="Google Shape;1060;p103"/>
            <p:cNvSpPr txBox="1"/>
            <p:nvPr/>
          </p:nvSpPr>
          <p:spPr>
            <a:xfrm>
              <a:off x="6781300" y="4252825"/>
              <a:ext cx="4728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BP</a:t>
              </a:r>
              <a:endParaRPr/>
            </a:p>
          </p:txBody>
        </p:sp>
        <p:sp>
          <p:nvSpPr>
            <p:cNvPr id="1061" name="Google Shape;1061;p103"/>
            <p:cNvSpPr txBox="1"/>
            <p:nvPr/>
          </p:nvSpPr>
          <p:spPr>
            <a:xfrm>
              <a:off x="7036375" y="3563550"/>
              <a:ext cx="4728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SV</a:t>
              </a:r>
              <a:endParaRPr/>
            </a:p>
          </p:txBody>
        </p:sp>
        <p:sp>
          <p:nvSpPr>
            <p:cNvPr id="1062" name="Google Shape;1062;p103"/>
            <p:cNvSpPr txBox="1"/>
            <p:nvPr/>
          </p:nvSpPr>
          <p:spPr>
            <a:xfrm>
              <a:off x="6705100" y="3186025"/>
              <a:ext cx="472800" cy="43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BP</a:t>
              </a:r>
              <a:endParaRPr/>
            </a:p>
          </p:txBody>
        </p:sp>
      </p:grpSp>
      <p:sp>
        <p:nvSpPr>
          <p:cNvPr id="1063" name="Google Shape;1063;p103"/>
          <p:cNvSpPr txBox="1"/>
          <p:nvPr/>
        </p:nvSpPr>
        <p:spPr>
          <a:xfrm>
            <a:off x="4549200" y="3061800"/>
            <a:ext cx="1620600" cy="120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*Only 2 dimensions exhibit non-uniform distribution after extracting boundary/support vectors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7" name="Shape 1067"/>
        <p:cNvGrpSpPr/>
        <p:nvPr/>
      </p:nvGrpSpPr>
      <p:grpSpPr>
        <a:xfrm>
          <a:off x="0" y="0"/>
          <a:ext cx="0" cy="0"/>
          <a:chOff x="0" y="0"/>
          <a:chExt cx="0" cy="0"/>
        </a:xfrm>
      </p:grpSpPr>
      <p:sp>
        <p:nvSpPr>
          <p:cNvPr id="1068" name="Google Shape;1068;p104"/>
          <p:cNvSpPr txBox="1"/>
          <p:nvPr>
            <p:ph type="title"/>
          </p:nvPr>
        </p:nvSpPr>
        <p:spPr>
          <a:xfrm>
            <a:off x="0" y="1"/>
            <a:ext cx="8229600" cy="64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6/9/17</a:t>
            </a:r>
            <a:endParaRPr/>
          </a:p>
        </p:txBody>
      </p:sp>
      <p:sp>
        <p:nvSpPr>
          <p:cNvPr id="1069" name="Google Shape;1069;p104"/>
          <p:cNvSpPr txBox="1"/>
          <p:nvPr/>
        </p:nvSpPr>
        <p:spPr>
          <a:xfrm>
            <a:off x="0" y="642900"/>
            <a:ext cx="4575900" cy="45006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963334"/>
                </a:solidFill>
              </a:rPr>
              <a:t>This Week</a:t>
            </a:r>
            <a:endParaRPr>
              <a:solidFill>
                <a:srgbClr val="000000"/>
              </a:solidFill>
            </a:endParaRPr>
          </a:p>
          <a:p>
            <a:pPr indent="-317500" lvl="0" marL="457200" marR="0" rtl="0" algn="l">
              <a:lnSpc>
                <a:spcPct val="100000"/>
              </a:lnSpc>
              <a:spcBef>
                <a:spcPts val="0"/>
              </a:spcBef>
              <a:spcAft>
                <a:spcPts val="0"/>
              </a:spcAft>
              <a:buClr>
                <a:srgbClr val="000000"/>
              </a:buClr>
              <a:buSzPts val="1400"/>
              <a:buFont typeface="Arial"/>
              <a:buChar char="●"/>
            </a:pPr>
            <a:r>
              <a:rPr lang="en"/>
              <a:t>Di: Fixed a few issues with RAVEN topology code</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rgbClr val="000000"/>
              </a:buClr>
              <a:buSzPts val="1400"/>
              <a:buChar char="●"/>
            </a:pPr>
            <a:r>
              <a:rPr lang="en"/>
              <a:t>Diego: 6 datasets for nuclear plant analysis:</a:t>
            </a:r>
            <a:endParaRPr/>
          </a:p>
          <a:p>
            <a:pPr indent="-317500" lvl="1" marL="914400" marR="0" rtl="0" algn="l">
              <a:lnSpc>
                <a:spcPct val="100000"/>
              </a:lnSpc>
              <a:spcBef>
                <a:spcPts val="0"/>
              </a:spcBef>
              <a:spcAft>
                <a:spcPts val="0"/>
              </a:spcAft>
              <a:buClr>
                <a:srgbClr val="000000"/>
              </a:buClr>
              <a:buSzPts val="1400"/>
              <a:buChar char="○"/>
            </a:pPr>
            <a:r>
              <a:rPr lang="en"/>
              <a:t>Some are well-fit with a simple knn regressor, others not so much…</a:t>
            </a:r>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rgbClr val="000000"/>
              </a:buClr>
              <a:buSzPts val="1400"/>
              <a:buChar char="●"/>
            </a:pPr>
            <a:r>
              <a:rPr lang="en"/>
              <a:t>Limit surface segmentation:</a:t>
            </a:r>
            <a:endParaRPr/>
          </a:p>
          <a:p>
            <a:pPr indent="-317500" lvl="1" marL="914400" marR="0" rtl="0" algn="l">
              <a:lnSpc>
                <a:spcPct val="100000"/>
              </a:lnSpc>
              <a:spcBef>
                <a:spcPts val="0"/>
              </a:spcBef>
              <a:spcAft>
                <a:spcPts val="0"/>
              </a:spcAft>
              <a:buClr>
                <a:srgbClr val="000000"/>
              </a:buClr>
              <a:buSzPts val="1400"/>
              <a:buChar char="○"/>
            </a:pPr>
            <a:r>
              <a:rPr lang="en"/>
              <a:t>Use SVM to extract list of support vectors</a:t>
            </a:r>
            <a:endParaRPr/>
          </a:p>
          <a:p>
            <a:pPr indent="-317500" lvl="1" marL="914400" marR="0" rtl="0" algn="l">
              <a:lnSpc>
                <a:spcPct val="100000"/>
              </a:lnSpc>
              <a:spcBef>
                <a:spcPts val="0"/>
              </a:spcBef>
              <a:spcAft>
                <a:spcPts val="0"/>
              </a:spcAft>
              <a:buClr>
                <a:srgbClr val="000000"/>
              </a:buClr>
              <a:buSzPts val="1400"/>
              <a:buChar char="○"/>
            </a:pPr>
            <a:r>
              <a:rPr lang="en"/>
              <a:t>Use decision function to estimate gradients at these locations</a:t>
            </a:r>
            <a:endParaRPr/>
          </a:p>
          <a:p>
            <a:pPr indent="-317500" lvl="1" marL="914400" marR="0" rtl="0" algn="l">
              <a:lnSpc>
                <a:spcPct val="100000"/>
              </a:lnSpc>
              <a:spcBef>
                <a:spcPts val="0"/>
              </a:spcBef>
              <a:spcAft>
                <a:spcPts val="0"/>
              </a:spcAft>
              <a:buClr>
                <a:srgbClr val="000000"/>
              </a:buClr>
              <a:buSzPts val="1400"/>
              <a:buChar char="○"/>
            </a:pPr>
            <a:r>
              <a:rPr lang="en"/>
              <a:t>Cluster data on location+gradient to determine locally flat regions</a:t>
            </a:r>
            <a:endParaRPr/>
          </a:p>
          <a:p>
            <a:pPr indent="-317500" lvl="1" marL="914400" marR="0" rtl="0" algn="l">
              <a:lnSpc>
                <a:spcPct val="100000"/>
              </a:lnSpc>
              <a:spcBef>
                <a:spcPts val="0"/>
              </a:spcBef>
              <a:spcAft>
                <a:spcPts val="0"/>
              </a:spcAft>
              <a:buClr>
                <a:srgbClr val="000000"/>
              </a:buClr>
              <a:buSzPts val="1400"/>
              <a:buChar char="○"/>
            </a:pPr>
            <a:r>
              <a:rPr b="1" lang="en"/>
              <a:t>Goal:</a:t>
            </a:r>
            <a:r>
              <a:rPr lang="en"/>
              <a:t> Can we summarize a high-dimensional decision boundary using a collection of simple, local models?</a:t>
            </a:r>
            <a:endParaRPr/>
          </a:p>
        </p:txBody>
      </p:sp>
      <p:sp>
        <p:nvSpPr>
          <p:cNvPr id="1070" name="Google Shape;1070;p104"/>
          <p:cNvSpPr txBox="1"/>
          <p:nvPr/>
        </p:nvSpPr>
        <p:spPr>
          <a:xfrm>
            <a:off x="4575900" y="642775"/>
            <a:ext cx="4568100" cy="4500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963334"/>
                </a:solidFill>
              </a:rPr>
              <a:t>Next Week</a:t>
            </a:r>
            <a:endParaRPr b="1" sz="1800">
              <a:solidFill>
                <a:srgbClr val="963334"/>
              </a:solidFill>
            </a:endParaRPr>
          </a:p>
          <a:p>
            <a:pPr indent="-317500" lvl="0" marL="457200" marR="0" rtl="0" algn="l">
              <a:lnSpc>
                <a:spcPct val="100000"/>
              </a:lnSpc>
              <a:spcBef>
                <a:spcPts val="0"/>
              </a:spcBef>
              <a:spcAft>
                <a:spcPts val="0"/>
              </a:spcAft>
              <a:buClr>
                <a:srgbClr val="000000"/>
              </a:buClr>
              <a:buSzPts val="1400"/>
              <a:buFont typeface="Arial"/>
              <a:buChar char="●"/>
            </a:pPr>
            <a:r>
              <a:rPr lang="en"/>
              <a:t>Di: Continue improvements to python codebase</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rgbClr val="000000"/>
              </a:buClr>
              <a:buSzPts val="1400"/>
              <a:buChar char="●"/>
            </a:pPr>
            <a:r>
              <a:rPr lang="en"/>
              <a:t>Diego: Investigate poor performance on models for nuclear data</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rgbClr val="000000"/>
              </a:buClr>
              <a:buSzPts val="1400"/>
              <a:buChar char="●"/>
            </a:pPr>
            <a:r>
              <a:rPr lang="en"/>
              <a:t>Limit surface segmentation:</a:t>
            </a:r>
            <a:endParaRPr/>
          </a:p>
          <a:p>
            <a:pPr indent="-317500" lvl="1" marL="914400" marR="0" rtl="0" algn="l">
              <a:lnSpc>
                <a:spcPct val="100000"/>
              </a:lnSpc>
              <a:spcBef>
                <a:spcPts val="0"/>
              </a:spcBef>
              <a:spcAft>
                <a:spcPts val="0"/>
              </a:spcAft>
              <a:buClr>
                <a:srgbClr val="000000"/>
              </a:buClr>
              <a:buSzPts val="1400"/>
              <a:buChar char="○"/>
            </a:pPr>
            <a:r>
              <a:rPr lang="en"/>
              <a:t>Are the support vectors enough to represent the entire limit surface?</a:t>
            </a:r>
            <a:endParaRPr/>
          </a:p>
          <a:p>
            <a:pPr indent="-317500" lvl="1" marL="914400" marR="0" rtl="0" algn="l">
              <a:lnSpc>
                <a:spcPct val="100000"/>
              </a:lnSpc>
              <a:spcBef>
                <a:spcPts val="0"/>
              </a:spcBef>
              <a:spcAft>
                <a:spcPts val="0"/>
              </a:spcAft>
              <a:buClr>
                <a:srgbClr val="000000"/>
              </a:buClr>
              <a:buSzPts val="1400"/>
              <a:buChar char="○"/>
            </a:pPr>
            <a:r>
              <a:rPr lang="en"/>
              <a:t>Investigate correct way to normalize/weight gradient + gradient magnitude for clustering algorithms?</a:t>
            </a:r>
            <a:endParaRPr/>
          </a:p>
          <a:p>
            <a:pPr indent="-317500" lvl="1" marL="914400" marR="0" rtl="0" algn="l">
              <a:lnSpc>
                <a:spcPct val="100000"/>
              </a:lnSpc>
              <a:spcBef>
                <a:spcPts val="0"/>
              </a:spcBef>
              <a:spcAft>
                <a:spcPts val="0"/>
              </a:spcAft>
              <a:buClr>
                <a:srgbClr val="000000"/>
              </a:buClr>
              <a:buSzPts val="1400"/>
              <a:buChar char="○"/>
            </a:pPr>
            <a:r>
              <a:rPr lang="en"/>
              <a:t>How do you avoid giving a representation of the underlying prior/kernel used? </a:t>
            </a:r>
            <a:endParaRPr/>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rPr b="1" lang="en" sz="1600"/>
              <a:t>In Utah</a:t>
            </a:r>
            <a:endParaRPr b="1" sz="1600"/>
          </a:p>
        </p:txBody>
      </p:sp>
      <p:pic>
        <p:nvPicPr>
          <p:cNvPr descr="imageForSlide.png" id="1071" name="Google Shape;1071;p104"/>
          <p:cNvPicPr preferRelativeResize="0"/>
          <p:nvPr/>
        </p:nvPicPr>
        <p:blipFill rotWithShape="1">
          <a:blip r:embed="rId3">
            <a:alphaModFix/>
          </a:blip>
          <a:srcRect b="9923" l="13991" r="53747" t="66447"/>
          <a:stretch/>
        </p:blipFill>
        <p:spPr>
          <a:xfrm>
            <a:off x="7734300" y="3752850"/>
            <a:ext cx="1320399" cy="1324000"/>
          </a:xfrm>
          <a:prstGeom prst="rect">
            <a:avLst/>
          </a:prstGeom>
          <a:noFill/>
          <a:ln>
            <a:noFill/>
          </a:ln>
        </p:spPr>
      </p:pic>
      <p:grpSp>
        <p:nvGrpSpPr>
          <p:cNvPr id="1072" name="Google Shape;1072;p104"/>
          <p:cNvGrpSpPr/>
          <p:nvPr/>
        </p:nvGrpSpPr>
        <p:grpSpPr>
          <a:xfrm>
            <a:off x="140" y="4145485"/>
            <a:ext cx="3832699" cy="998029"/>
            <a:chOff x="4895849" y="3072900"/>
            <a:chExt cx="7951659" cy="2070600"/>
          </a:xfrm>
        </p:grpSpPr>
        <p:pic>
          <p:nvPicPr>
            <p:cNvPr id="1073" name="Google Shape;1073;p104"/>
            <p:cNvPicPr preferRelativeResize="0"/>
            <p:nvPr/>
          </p:nvPicPr>
          <p:blipFill rotWithShape="1">
            <a:blip r:embed="rId4">
              <a:alphaModFix/>
            </a:blip>
            <a:srcRect b="11529" l="50939" r="9581" t="4802"/>
            <a:stretch/>
          </p:blipFill>
          <p:spPr>
            <a:xfrm>
              <a:off x="4895849" y="3130050"/>
              <a:ext cx="1930825" cy="1848401"/>
            </a:xfrm>
            <a:prstGeom prst="rect">
              <a:avLst/>
            </a:prstGeom>
            <a:noFill/>
            <a:ln>
              <a:noFill/>
            </a:ln>
          </p:spPr>
        </p:pic>
        <p:pic>
          <p:nvPicPr>
            <p:cNvPr id="1074" name="Google Shape;1074;p104"/>
            <p:cNvPicPr preferRelativeResize="0"/>
            <p:nvPr/>
          </p:nvPicPr>
          <p:blipFill rotWithShape="1">
            <a:blip r:embed="rId5">
              <a:alphaModFix/>
            </a:blip>
            <a:srcRect b="0" l="50561" r="8441" t="6015"/>
            <a:stretch/>
          </p:blipFill>
          <p:spPr>
            <a:xfrm>
              <a:off x="9566465" y="3072900"/>
              <a:ext cx="2082850" cy="2070600"/>
            </a:xfrm>
            <a:prstGeom prst="rect">
              <a:avLst/>
            </a:prstGeom>
            <a:noFill/>
            <a:ln>
              <a:noFill/>
            </a:ln>
          </p:spPr>
        </p:pic>
        <p:sp>
          <p:nvSpPr>
            <p:cNvPr id="1075" name="Google Shape;1075;p104"/>
            <p:cNvSpPr txBox="1"/>
            <p:nvPr/>
          </p:nvSpPr>
          <p:spPr>
            <a:xfrm>
              <a:off x="5700278" y="3914062"/>
              <a:ext cx="24978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95% </a:t>
              </a:r>
              <a:r>
                <a:rPr lang="en" sz="1200"/>
                <a:t>accuracy</a:t>
              </a:r>
              <a:endParaRPr sz="1200"/>
            </a:p>
          </p:txBody>
        </p:sp>
        <p:sp>
          <p:nvSpPr>
            <p:cNvPr id="1076" name="Google Shape;1076;p104"/>
            <p:cNvSpPr txBox="1"/>
            <p:nvPr/>
          </p:nvSpPr>
          <p:spPr>
            <a:xfrm>
              <a:off x="10349707" y="3927288"/>
              <a:ext cx="24978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 </a:t>
              </a:r>
              <a:r>
                <a:rPr lang="en" sz="1200"/>
                <a:t>accuracy</a:t>
              </a:r>
              <a:endParaRPr sz="1200"/>
            </a:p>
          </p:txBody>
        </p:sp>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05"/>
          <p:cNvSpPr txBox="1"/>
          <p:nvPr>
            <p:ph type="title"/>
          </p:nvPr>
        </p:nvSpPr>
        <p:spPr>
          <a:xfrm>
            <a:off x="0" y="1"/>
            <a:ext cx="8229600" cy="64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6/2/17</a:t>
            </a:r>
            <a:endParaRPr/>
          </a:p>
        </p:txBody>
      </p:sp>
      <p:sp>
        <p:nvSpPr>
          <p:cNvPr id="1082" name="Google Shape;1082;p105"/>
          <p:cNvSpPr txBox="1"/>
          <p:nvPr/>
        </p:nvSpPr>
        <p:spPr>
          <a:xfrm>
            <a:off x="0" y="642900"/>
            <a:ext cx="4575900" cy="4500600"/>
          </a:xfrm>
          <a:prstGeom prst="rect">
            <a:avLst/>
          </a:prstGeom>
          <a:solidFill>
            <a:srgbClr val="EFEFEF"/>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963334"/>
                </a:solidFill>
              </a:rPr>
              <a:t>This Week</a:t>
            </a:r>
            <a:endParaRPr>
              <a:solidFill>
                <a:srgbClr val="000000"/>
              </a:solidFill>
            </a:endParaRPr>
          </a:p>
          <a:p>
            <a:pPr indent="-317500" lvl="0" marL="457200" marR="0" rtl="0" algn="l">
              <a:lnSpc>
                <a:spcPct val="100000"/>
              </a:lnSpc>
              <a:spcBef>
                <a:spcPts val="0"/>
              </a:spcBef>
              <a:spcAft>
                <a:spcPts val="0"/>
              </a:spcAft>
              <a:buClr>
                <a:srgbClr val="000000"/>
              </a:buClr>
              <a:buSzPts val="1400"/>
              <a:buFont typeface="Arial"/>
              <a:buChar char="●"/>
            </a:pPr>
            <a:r>
              <a:rPr lang="en"/>
              <a:t>Di: Fixed a few issues with RAVEN topology code</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rgbClr val="000000"/>
              </a:buClr>
              <a:buSzPts val="1400"/>
              <a:buChar char="●"/>
            </a:pPr>
            <a:r>
              <a:rPr lang="en"/>
              <a:t>Diego: 6 datasets for nuclear plant analysis:</a:t>
            </a:r>
            <a:endParaRPr/>
          </a:p>
          <a:p>
            <a:pPr indent="-317500" lvl="1" marL="914400" marR="0" rtl="0" algn="l">
              <a:lnSpc>
                <a:spcPct val="100000"/>
              </a:lnSpc>
              <a:spcBef>
                <a:spcPts val="0"/>
              </a:spcBef>
              <a:spcAft>
                <a:spcPts val="0"/>
              </a:spcAft>
              <a:buClr>
                <a:srgbClr val="000000"/>
              </a:buClr>
              <a:buSzPts val="1400"/>
              <a:buChar char="○"/>
            </a:pPr>
            <a:r>
              <a:rPr lang="en"/>
              <a:t>Some are well-fit with a simple knn regressor, others not so much…</a:t>
            </a:r>
            <a:endParaRPr/>
          </a:p>
          <a:p>
            <a:pPr indent="0" lvl="0" marL="45720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rgbClr val="000000"/>
              </a:buClr>
              <a:buSzPts val="1400"/>
              <a:buChar char="●"/>
            </a:pPr>
            <a:r>
              <a:rPr lang="en"/>
              <a:t>Limit surface segmentation:</a:t>
            </a:r>
            <a:endParaRPr/>
          </a:p>
          <a:p>
            <a:pPr indent="-317500" lvl="1" marL="914400" marR="0" rtl="0" algn="l">
              <a:lnSpc>
                <a:spcPct val="100000"/>
              </a:lnSpc>
              <a:spcBef>
                <a:spcPts val="0"/>
              </a:spcBef>
              <a:spcAft>
                <a:spcPts val="0"/>
              </a:spcAft>
              <a:buClr>
                <a:srgbClr val="000000"/>
              </a:buClr>
              <a:buSzPts val="1400"/>
              <a:buChar char="○"/>
            </a:pPr>
            <a:r>
              <a:rPr lang="en"/>
              <a:t>Use SVM to extract list of support vectors</a:t>
            </a:r>
            <a:endParaRPr/>
          </a:p>
          <a:p>
            <a:pPr indent="-317500" lvl="1" marL="914400" marR="0" rtl="0" algn="l">
              <a:lnSpc>
                <a:spcPct val="100000"/>
              </a:lnSpc>
              <a:spcBef>
                <a:spcPts val="0"/>
              </a:spcBef>
              <a:spcAft>
                <a:spcPts val="0"/>
              </a:spcAft>
              <a:buClr>
                <a:srgbClr val="000000"/>
              </a:buClr>
              <a:buSzPts val="1400"/>
              <a:buChar char="○"/>
            </a:pPr>
            <a:r>
              <a:rPr lang="en"/>
              <a:t>Use decision function to estimate gradients at these locations</a:t>
            </a:r>
            <a:endParaRPr/>
          </a:p>
          <a:p>
            <a:pPr indent="-317500" lvl="1" marL="914400" marR="0" rtl="0" algn="l">
              <a:lnSpc>
                <a:spcPct val="100000"/>
              </a:lnSpc>
              <a:spcBef>
                <a:spcPts val="0"/>
              </a:spcBef>
              <a:spcAft>
                <a:spcPts val="0"/>
              </a:spcAft>
              <a:buClr>
                <a:srgbClr val="000000"/>
              </a:buClr>
              <a:buSzPts val="1400"/>
              <a:buChar char="○"/>
            </a:pPr>
            <a:r>
              <a:rPr lang="en"/>
              <a:t>Cluster data on location+gradient to determine locally flat regions</a:t>
            </a:r>
            <a:endParaRPr/>
          </a:p>
          <a:p>
            <a:pPr indent="-317500" lvl="1" marL="914400" marR="0" rtl="0" algn="l">
              <a:lnSpc>
                <a:spcPct val="100000"/>
              </a:lnSpc>
              <a:spcBef>
                <a:spcPts val="0"/>
              </a:spcBef>
              <a:spcAft>
                <a:spcPts val="0"/>
              </a:spcAft>
              <a:buClr>
                <a:srgbClr val="000000"/>
              </a:buClr>
              <a:buSzPts val="1400"/>
              <a:buChar char="○"/>
            </a:pPr>
            <a:r>
              <a:rPr b="1" lang="en"/>
              <a:t>Goal:</a:t>
            </a:r>
            <a:r>
              <a:rPr lang="en"/>
              <a:t> Can we summarize a high-dimensional decision boundary using a collection of simple, local models?</a:t>
            </a:r>
            <a:endParaRPr/>
          </a:p>
        </p:txBody>
      </p:sp>
      <p:sp>
        <p:nvSpPr>
          <p:cNvPr id="1083" name="Google Shape;1083;p105"/>
          <p:cNvSpPr txBox="1"/>
          <p:nvPr/>
        </p:nvSpPr>
        <p:spPr>
          <a:xfrm>
            <a:off x="4575900" y="642775"/>
            <a:ext cx="4568100" cy="4500600"/>
          </a:xfrm>
          <a:prstGeom prst="rect">
            <a:avLst/>
          </a:prstGeom>
          <a:solidFill>
            <a:srgbClr val="F4CCCC"/>
          </a:solid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 sz="1800">
                <a:solidFill>
                  <a:srgbClr val="963334"/>
                </a:solidFill>
              </a:rPr>
              <a:t>Next Week</a:t>
            </a:r>
            <a:endParaRPr b="1" sz="1800">
              <a:solidFill>
                <a:srgbClr val="963334"/>
              </a:solidFill>
            </a:endParaRPr>
          </a:p>
          <a:p>
            <a:pPr indent="-317500" lvl="0" marL="457200" marR="0" rtl="0" algn="l">
              <a:lnSpc>
                <a:spcPct val="100000"/>
              </a:lnSpc>
              <a:spcBef>
                <a:spcPts val="0"/>
              </a:spcBef>
              <a:spcAft>
                <a:spcPts val="0"/>
              </a:spcAft>
              <a:buClr>
                <a:srgbClr val="000000"/>
              </a:buClr>
              <a:buSzPts val="1400"/>
              <a:buFont typeface="Arial"/>
              <a:buChar char="●"/>
            </a:pPr>
            <a:r>
              <a:rPr lang="en"/>
              <a:t>Di: Continue improvements to python codebase</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rgbClr val="000000"/>
              </a:buClr>
              <a:buSzPts val="1400"/>
              <a:buChar char="●"/>
            </a:pPr>
            <a:r>
              <a:rPr lang="en"/>
              <a:t>Diego: Investigate poor performance on models for nuclear data</a:t>
            </a:r>
            <a:endParaRPr/>
          </a:p>
          <a:p>
            <a:pPr indent="0" lvl="0" marL="0" marR="0" rtl="0" algn="l">
              <a:lnSpc>
                <a:spcPct val="100000"/>
              </a:lnSpc>
              <a:spcBef>
                <a:spcPts val="0"/>
              </a:spcBef>
              <a:spcAft>
                <a:spcPts val="0"/>
              </a:spcAft>
              <a:buNone/>
            </a:pPr>
            <a:r>
              <a:t/>
            </a:r>
            <a:endParaRPr/>
          </a:p>
          <a:p>
            <a:pPr indent="-317500" lvl="0" marL="457200" marR="0" rtl="0" algn="l">
              <a:lnSpc>
                <a:spcPct val="100000"/>
              </a:lnSpc>
              <a:spcBef>
                <a:spcPts val="0"/>
              </a:spcBef>
              <a:spcAft>
                <a:spcPts val="0"/>
              </a:spcAft>
              <a:buClr>
                <a:srgbClr val="000000"/>
              </a:buClr>
              <a:buSzPts val="1400"/>
              <a:buChar char="●"/>
            </a:pPr>
            <a:r>
              <a:rPr lang="en"/>
              <a:t>Limit surface segmentation:</a:t>
            </a:r>
            <a:endParaRPr/>
          </a:p>
          <a:p>
            <a:pPr indent="-317500" lvl="1" marL="914400" marR="0" rtl="0" algn="l">
              <a:lnSpc>
                <a:spcPct val="100000"/>
              </a:lnSpc>
              <a:spcBef>
                <a:spcPts val="0"/>
              </a:spcBef>
              <a:spcAft>
                <a:spcPts val="0"/>
              </a:spcAft>
              <a:buClr>
                <a:srgbClr val="000000"/>
              </a:buClr>
              <a:buSzPts val="1400"/>
              <a:buChar char="○"/>
            </a:pPr>
            <a:r>
              <a:rPr lang="en"/>
              <a:t>Are the support vectors enough to represent the entire limit surface?</a:t>
            </a:r>
            <a:endParaRPr/>
          </a:p>
          <a:p>
            <a:pPr indent="-317500" lvl="1" marL="914400" marR="0" rtl="0" algn="l">
              <a:lnSpc>
                <a:spcPct val="100000"/>
              </a:lnSpc>
              <a:spcBef>
                <a:spcPts val="0"/>
              </a:spcBef>
              <a:spcAft>
                <a:spcPts val="0"/>
              </a:spcAft>
              <a:buClr>
                <a:srgbClr val="000000"/>
              </a:buClr>
              <a:buSzPts val="1400"/>
              <a:buChar char="○"/>
            </a:pPr>
            <a:r>
              <a:rPr lang="en"/>
              <a:t>Investigate correct way to normalize/weight gradient + gradient magnitude for clustering algorithms?</a:t>
            </a:r>
            <a:endParaRPr/>
          </a:p>
          <a:p>
            <a:pPr indent="-317500" lvl="1" marL="914400" marR="0" rtl="0" algn="l">
              <a:lnSpc>
                <a:spcPct val="100000"/>
              </a:lnSpc>
              <a:spcBef>
                <a:spcPts val="0"/>
              </a:spcBef>
              <a:spcAft>
                <a:spcPts val="0"/>
              </a:spcAft>
              <a:buClr>
                <a:srgbClr val="000000"/>
              </a:buClr>
              <a:buSzPts val="1400"/>
              <a:buChar char="○"/>
            </a:pPr>
            <a:r>
              <a:rPr lang="en"/>
              <a:t>How do you avoid giving a representation of the underlying prior/kernel used? </a:t>
            </a:r>
            <a:endParaRPr/>
          </a:p>
          <a:p>
            <a:pPr indent="0" lvl="0" marL="0" marR="0" rtl="0" algn="l">
              <a:lnSpc>
                <a:spcPct val="100000"/>
              </a:lnSpc>
              <a:spcBef>
                <a:spcPts val="0"/>
              </a:spcBef>
              <a:spcAft>
                <a:spcPts val="0"/>
              </a:spcAft>
              <a:buNone/>
            </a:pPr>
            <a:r>
              <a:t/>
            </a:r>
            <a:endParaRPr b="1" sz="1600"/>
          </a:p>
          <a:p>
            <a:pPr indent="0" lvl="0" marL="0" marR="0" rtl="0" algn="l">
              <a:lnSpc>
                <a:spcPct val="100000"/>
              </a:lnSpc>
              <a:spcBef>
                <a:spcPts val="0"/>
              </a:spcBef>
              <a:spcAft>
                <a:spcPts val="0"/>
              </a:spcAft>
              <a:buNone/>
            </a:pPr>
            <a:r>
              <a:rPr b="1" lang="en" sz="1600"/>
              <a:t>In Utah</a:t>
            </a:r>
            <a:endParaRPr b="1" sz="1600"/>
          </a:p>
        </p:txBody>
      </p:sp>
      <p:pic>
        <p:nvPicPr>
          <p:cNvPr descr="imageForSlide.png" id="1084" name="Google Shape;1084;p105"/>
          <p:cNvPicPr preferRelativeResize="0"/>
          <p:nvPr/>
        </p:nvPicPr>
        <p:blipFill rotWithShape="1">
          <a:blip r:embed="rId3">
            <a:alphaModFix/>
          </a:blip>
          <a:srcRect b="9923" l="13991" r="53747" t="66447"/>
          <a:stretch/>
        </p:blipFill>
        <p:spPr>
          <a:xfrm>
            <a:off x="7734300" y="3752850"/>
            <a:ext cx="1320399" cy="1324000"/>
          </a:xfrm>
          <a:prstGeom prst="rect">
            <a:avLst/>
          </a:prstGeom>
          <a:noFill/>
          <a:ln>
            <a:noFill/>
          </a:ln>
        </p:spPr>
      </p:pic>
      <p:grpSp>
        <p:nvGrpSpPr>
          <p:cNvPr id="1085" name="Google Shape;1085;p105"/>
          <p:cNvGrpSpPr/>
          <p:nvPr/>
        </p:nvGrpSpPr>
        <p:grpSpPr>
          <a:xfrm>
            <a:off x="140" y="4145485"/>
            <a:ext cx="3832699" cy="998029"/>
            <a:chOff x="4895849" y="3072900"/>
            <a:chExt cx="7951659" cy="2070600"/>
          </a:xfrm>
        </p:grpSpPr>
        <p:pic>
          <p:nvPicPr>
            <p:cNvPr id="1086" name="Google Shape;1086;p105"/>
            <p:cNvPicPr preferRelativeResize="0"/>
            <p:nvPr/>
          </p:nvPicPr>
          <p:blipFill rotWithShape="1">
            <a:blip r:embed="rId4">
              <a:alphaModFix/>
            </a:blip>
            <a:srcRect b="11529" l="50939" r="9581" t="4802"/>
            <a:stretch/>
          </p:blipFill>
          <p:spPr>
            <a:xfrm>
              <a:off x="4895849" y="3130050"/>
              <a:ext cx="1930825" cy="1848401"/>
            </a:xfrm>
            <a:prstGeom prst="rect">
              <a:avLst/>
            </a:prstGeom>
            <a:noFill/>
            <a:ln>
              <a:noFill/>
            </a:ln>
          </p:spPr>
        </p:pic>
        <p:pic>
          <p:nvPicPr>
            <p:cNvPr id="1087" name="Google Shape;1087;p105"/>
            <p:cNvPicPr preferRelativeResize="0"/>
            <p:nvPr/>
          </p:nvPicPr>
          <p:blipFill rotWithShape="1">
            <a:blip r:embed="rId5">
              <a:alphaModFix/>
            </a:blip>
            <a:srcRect b="0" l="50561" r="8441" t="6015"/>
            <a:stretch/>
          </p:blipFill>
          <p:spPr>
            <a:xfrm>
              <a:off x="9566465" y="3072900"/>
              <a:ext cx="2082850" cy="2070600"/>
            </a:xfrm>
            <a:prstGeom prst="rect">
              <a:avLst/>
            </a:prstGeom>
            <a:noFill/>
            <a:ln>
              <a:noFill/>
            </a:ln>
          </p:spPr>
        </p:pic>
        <p:sp>
          <p:nvSpPr>
            <p:cNvPr id="1088" name="Google Shape;1088;p105"/>
            <p:cNvSpPr txBox="1"/>
            <p:nvPr/>
          </p:nvSpPr>
          <p:spPr>
            <a:xfrm>
              <a:off x="5700278" y="3914062"/>
              <a:ext cx="24978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95% </a:t>
              </a:r>
              <a:r>
                <a:rPr lang="en" sz="1200"/>
                <a:t>accuracy</a:t>
              </a:r>
              <a:endParaRPr sz="1200"/>
            </a:p>
          </p:txBody>
        </p:sp>
        <p:sp>
          <p:nvSpPr>
            <p:cNvPr id="1089" name="Google Shape;1089;p105"/>
            <p:cNvSpPr txBox="1"/>
            <p:nvPr/>
          </p:nvSpPr>
          <p:spPr>
            <a:xfrm>
              <a:off x="10349707" y="3927288"/>
              <a:ext cx="2497800" cy="60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5% </a:t>
              </a:r>
              <a:r>
                <a:rPr lang="en" sz="1200"/>
                <a:t>accuracy</a:t>
              </a:r>
              <a:endParaRPr sz="1200"/>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4"/>
          <p:cNvSpPr/>
          <p:nvPr/>
        </p:nvSpPr>
        <p:spPr>
          <a:xfrm>
            <a:off x="0" y="590375"/>
            <a:ext cx="4566900" cy="4553100"/>
          </a:xfrm>
          <a:prstGeom prst="rect">
            <a:avLst/>
          </a:prstGeom>
          <a:solidFill>
            <a:srgbClr val="F4CCCC"/>
          </a:solid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rPr>
              <a:t>Topo+ML</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Fully labeled 2D image: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Scripts for culling sample to box or space-filling design with k-ring of connected arcs (in progress)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sz="1800">
                <a:solidFill>
                  <a:schemeClr val="dk1"/>
                </a:solidFill>
              </a:rPr>
              <a:t>Empty Region Graphs</a:t>
            </a:r>
            <a:endParaRPr b="1" sz="1800">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2D Yao graphs for comparison with kNN, 1-skeleton of Delaunay triangulation, and β-skeletons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4 metrics for graph quality:</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Minimize intersections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Minimize length of edges outside of α-hull</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Minimze the average area of induced polygons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Maximize induced coverage of the α-shape</a:t>
            </a:r>
            <a:endParaRPr>
              <a:solidFill>
                <a:schemeClr val="dk1"/>
              </a:solidFill>
            </a:endParaRPr>
          </a:p>
        </p:txBody>
      </p:sp>
      <p:sp>
        <p:nvSpPr>
          <p:cNvPr id="224" name="Google Shape;224;p34"/>
          <p:cNvSpPr/>
          <p:nvPr/>
        </p:nvSpPr>
        <p:spPr>
          <a:xfrm>
            <a:off x="4536650" y="620825"/>
            <a:ext cx="4627500" cy="4553100"/>
          </a:xfrm>
          <a:prstGeom prst="rect">
            <a:avLst/>
          </a:prstGeom>
          <a:solidFill>
            <a:srgbClr val="CCCCCC"/>
          </a:solid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t>Topo+ML</a:t>
            </a:r>
            <a:endParaRPr b="1" sz="1800">
              <a:solidFill>
                <a:srgbClr val="000000"/>
              </a:solidFill>
            </a:endParaRPr>
          </a:p>
          <a:p>
            <a:pPr indent="-311150" lvl="0" marL="457200" rtl="0" algn="l">
              <a:spcBef>
                <a:spcPts val="0"/>
              </a:spcBef>
              <a:spcAft>
                <a:spcPts val="0"/>
              </a:spcAft>
              <a:buSzPts val="1300"/>
              <a:buChar char="●"/>
            </a:pPr>
            <a:r>
              <a:rPr lang="en"/>
              <a:t>Look at results with different samples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b="1" lang="en" sz="1800">
                <a:solidFill>
                  <a:schemeClr val="dk1"/>
                </a:solidFill>
              </a:rPr>
              <a:t>Uncertain Toplogy</a:t>
            </a:r>
            <a:endParaRPr b="1" sz="1800">
              <a:solidFill>
                <a:schemeClr val="dk1"/>
              </a:solidFill>
            </a:endParaRPr>
          </a:p>
          <a:p>
            <a:pPr indent="-311150" lvl="0" marL="457200" rtl="0" algn="l">
              <a:spcBef>
                <a:spcPts val="0"/>
              </a:spcBef>
              <a:spcAft>
                <a:spcPts val="0"/>
              </a:spcAft>
              <a:buClr>
                <a:schemeClr val="dk1"/>
              </a:buClr>
              <a:buSzPts val="1300"/>
              <a:buChar char="●"/>
            </a:pPr>
            <a:r>
              <a:rPr lang="en">
                <a:solidFill>
                  <a:schemeClr val="dk1"/>
                </a:solidFill>
              </a:rPr>
              <a:t>Biweekly m</a:t>
            </a:r>
            <a:r>
              <a:rPr lang="en">
                <a:solidFill>
                  <a:schemeClr val="dk1"/>
                </a:solidFill>
              </a:rPr>
              <a:t>eeting with Bei and Tushar next week</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Looking for real-world 2D ensemble data</a:t>
            </a:r>
            <a:endParaRPr>
              <a:solidFill>
                <a:schemeClr val="dk1"/>
              </a:solidFill>
            </a:endParaRPr>
          </a:p>
          <a:p>
            <a:pPr indent="0" lvl="0" marL="457200" rtl="0" algn="l">
              <a:spcBef>
                <a:spcPts val="0"/>
              </a:spcBef>
              <a:spcAft>
                <a:spcPts val="0"/>
              </a:spcAft>
              <a:buNone/>
            </a:pPr>
            <a:r>
              <a:t/>
            </a:r>
            <a:endParaRPr>
              <a:solidFill>
                <a:schemeClr val="dk1"/>
              </a:solidFill>
            </a:endParaRPr>
          </a:p>
          <a:p>
            <a:pPr indent="0" lvl="0" marL="0" rtl="0" algn="l">
              <a:spcBef>
                <a:spcPts val="0"/>
              </a:spcBef>
              <a:spcAft>
                <a:spcPts val="0"/>
              </a:spcAft>
              <a:buClr>
                <a:srgbClr val="000000"/>
              </a:buClr>
              <a:buSzPts val="1100"/>
              <a:buFont typeface="Arial"/>
              <a:buNone/>
            </a:pPr>
            <a:r>
              <a:rPr b="1" lang="en" sz="1800">
                <a:solidFill>
                  <a:schemeClr val="dk1"/>
                </a:solidFill>
              </a:rPr>
              <a:t>Empty Region Graphs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Arbitrary dimension Θ-Graphs and Yao Graphs</a:t>
            </a:r>
            <a:endParaRPr>
              <a:solidFill>
                <a:schemeClr val="dk1"/>
              </a:solidFill>
            </a:endParaRPr>
          </a:p>
          <a:p>
            <a:pPr indent="-317500" lvl="0" marL="457200" rtl="0" algn="l">
              <a:spcBef>
                <a:spcPts val="0"/>
              </a:spcBef>
              <a:spcAft>
                <a:spcPts val="0"/>
              </a:spcAft>
              <a:buClr>
                <a:schemeClr val="dk1"/>
              </a:buClr>
              <a:buSzPts val="1400"/>
              <a:buChar char="●"/>
            </a:pPr>
            <a:r>
              <a:rPr lang="en">
                <a:solidFill>
                  <a:schemeClr val="dk1"/>
                </a:solidFill>
              </a:rPr>
              <a:t>Can we address any of these caveats:</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2D only implementation</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Need a carefully selected α value per dataset</a:t>
            </a:r>
            <a:endParaRPr>
              <a:solidFill>
                <a:schemeClr val="dk1"/>
              </a:solidFill>
            </a:endParaRPr>
          </a:p>
          <a:p>
            <a:pPr indent="-317500" lvl="1" marL="914400" rtl="0" algn="l">
              <a:spcBef>
                <a:spcPts val="0"/>
              </a:spcBef>
              <a:spcAft>
                <a:spcPts val="0"/>
              </a:spcAft>
              <a:buClr>
                <a:schemeClr val="dk1"/>
              </a:buClr>
              <a:buSzPts val="1400"/>
              <a:buChar char="○"/>
            </a:pPr>
            <a:r>
              <a:rPr lang="en">
                <a:solidFill>
                  <a:schemeClr val="dk1"/>
                </a:solidFill>
              </a:rPr>
              <a:t>Need to construct the polytopes induced by the edge set</a:t>
            </a:r>
            <a:endParaRPr>
              <a:solidFill>
                <a:schemeClr val="dk1"/>
              </a:solidFill>
            </a:endParaRPr>
          </a:p>
          <a:p>
            <a:pPr indent="0" lvl="0" marL="457200" rtl="0" algn="l">
              <a:spcBef>
                <a:spcPts val="0"/>
              </a:spcBef>
              <a:spcAft>
                <a:spcPts val="0"/>
              </a:spcAft>
              <a:buNone/>
            </a:pPr>
            <a:r>
              <a:t/>
            </a:r>
            <a:endParaRPr>
              <a:solidFill>
                <a:schemeClr val="dk1"/>
              </a:solidFill>
            </a:endParaRPr>
          </a:p>
        </p:txBody>
      </p:sp>
      <p:sp>
        <p:nvSpPr>
          <p:cNvPr id="225" name="Google Shape;225;p34"/>
          <p:cNvSpPr txBox="1"/>
          <p:nvPr/>
        </p:nvSpPr>
        <p:spPr>
          <a:xfrm>
            <a:off x="457200" y="0"/>
            <a:ext cx="82296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3600"/>
              <a:t>2</a:t>
            </a:r>
            <a:r>
              <a:rPr b="1" lang="en" sz="3600"/>
              <a:t>/8/19</a:t>
            </a:r>
            <a:endParaRPr b="1" sz="3600">
              <a:solidFill>
                <a:srgbClr val="000000"/>
              </a:solidFill>
            </a:endParaRPr>
          </a:p>
        </p:txBody>
      </p:sp>
      <p:cxnSp>
        <p:nvCxnSpPr>
          <p:cNvPr id="226" name="Google Shape;226;p34"/>
          <p:cNvCxnSpPr/>
          <p:nvPr/>
        </p:nvCxnSpPr>
        <p:spPr>
          <a:xfrm>
            <a:off x="4551775" y="620725"/>
            <a:ext cx="0" cy="4538700"/>
          </a:xfrm>
          <a:prstGeom prst="straightConnector1">
            <a:avLst/>
          </a:prstGeom>
          <a:noFill/>
          <a:ln cap="flat" cmpd="sng" w="38100">
            <a:solidFill>
              <a:srgbClr val="000000"/>
            </a:solidFill>
            <a:prstDash val="solid"/>
            <a:round/>
            <a:headEnd len="med" w="med" type="none"/>
            <a:tailEnd len="med" w="med" type="none"/>
          </a:ln>
        </p:spPr>
      </p:cxnSp>
      <p:cxnSp>
        <p:nvCxnSpPr>
          <p:cNvPr id="227" name="Google Shape;227;p34"/>
          <p:cNvCxnSpPr/>
          <p:nvPr/>
        </p:nvCxnSpPr>
        <p:spPr>
          <a:xfrm>
            <a:off x="0" y="605550"/>
            <a:ext cx="9156600" cy="12600"/>
          </a:xfrm>
          <a:prstGeom prst="straightConnector1">
            <a:avLst/>
          </a:prstGeom>
          <a:noFill/>
          <a:ln cap="flat" cmpd="sng" w="38100">
            <a:solidFill>
              <a:srgbClr val="000000"/>
            </a:solidFill>
            <a:prstDash val="solid"/>
            <a:round/>
            <a:headEnd len="med" w="med" type="none"/>
            <a:tailEnd len="med" w="med" type="none"/>
          </a:ln>
        </p:spPr>
      </p:cxnSp>
      <p:sp>
        <p:nvSpPr>
          <p:cNvPr id="228" name="Google Shape;228;p34"/>
          <p:cNvSpPr txBox="1"/>
          <p:nvPr/>
        </p:nvSpPr>
        <p:spPr>
          <a:xfrm>
            <a:off x="453665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Next Week(s)</a:t>
            </a:r>
            <a:endParaRPr b="1" sz="1800">
              <a:solidFill>
                <a:srgbClr val="980000"/>
              </a:solidFill>
            </a:endParaRPr>
          </a:p>
        </p:txBody>
      </p:sp>
      <p:sp>
        <p:nvSpPr>
          <p:cNvPr id="229" name="Google Shape;229;p34"/>
          <p:cNvSpPr txBox="1"/>
          <p:nvPr/>
        </p:nvSpPr>
        <p:spPr>
          <a:xfrm>
            <a:off x="-60700" y="-76200"/>
            <a:ext cx="4627500" cy="6666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b="1" lang="en" sz="1800">
                <a:solidFill>
                  <a:srgbClr val="980000"/>
                </a:solidFill>
              </a:rPr>
              <a:t>This Week</a:t>
            </a:r>
            <a:endParaRPr b="1" sz="1800">
              <a:solidFill>
                <a:srgbClr val="980000"/>
              </a:solidFill>
            </a:endParaRPr>
          </a:p>
        </p:txBody>
      </p:sp>
      <p:pic>
        <p:nvPicPr>
          <p:cNvPr id="230" name="Google Shape;230;p34"/>
          <p:cNvPicPr preferRelativeResize="0"/>
          <p:nvPr/>
        </p:nvPicPr>
        <p:blipFill rotWithShape="1">
          <a:blip r:embed="rId3">
            <a:alphaModFix/>
          </a:blip>
          <a:srcRect b="11470" l="19544" r="17712" t="11393"/>
          <a:stretch/>
        </p:blipFill>
        <p:spPr>
          <a:xfrm>
            <a:off x="2626447" y="739550"/>
            <a:ext cx="1766976" cy="1246800"/>
          </a:xfrm>
          <a:prstGeom prst="rect">
            <a:avLst/>
          </a:prstGeom>
          <a:noFill/>
          <a:ln>
            <a:noFill/>
          </a:ln>
        </p:spPr>
      </p:pic>
      <p:pic>
        <p:nvPicPr>
          <p:cNvPr id="231" name="Google Shape;231;p34"/>
          <p:cNvPicPr preferRelativeResize="0"/>
          <p:nvPr/>
        </p:nvPicPr>
        <p:blipFill>
          <a:blip r:embed="rId4">
            <a:alphaModFix/>
          </a:blip>
          <a:stretch>
            <a:fillRect/>
          </a:stretch>
        </p:blipFill>
        <p:spPr>
          <a:xfrm>
            <a:off x="4762301" y="4199475"/>
            <a:ext cx="1428481" cy="959950"/>
          </a:xfrm>
          <a:prstGeom prst="rect">
            <a:avLst/>
          </a:prstGeom>
          <a:noFill/>
          <a:ln>
            <a:noFill/>
          </a:ln>
        </p:spPr>
      </p:pic>
      <p:pic>
        <p:nvPicPr>
          <p:cNvPr id="232" name="Google Shape;232;p34"/>
          <p:cNvPicPr preferRelativeResize="0"/>
          <p:nvPr/>
        </p:nvPicPr>
        <p:blipFill>
          <a:blip r:embed="rId5">
            <a:alphaModFix/>
          </a:blip>
          <a:stretch>
            <a:fillRect/>
          </a:stretch>
        </p:blipFill>
        <p:spPr>
          <a:xfrm>
            <a:off x="6229377" y="4212116"/>
            <a:ext cx="1428481" cy="947308"/>
          </a:xfrm>
          <a:prstGeom prst="rect">
            <a:avLst/>
          </a:prstGeom>
          <a:noFill/>
          <a:ln>
            <a:noFill/>
          </a:ln>
        </p:spPr>
      </p:pic>
      <p:pic>
        <p:nvPicPr>
          <p:cNvPr id="233" name="Google Shape;233;p34"/>
          <p:cNvPicPr preferRelativeResize="0"/>
          <p:nvPr/>
        </p:nvPicPr>
        <p:blipFill>
          <a:blip r:embed="rId6">
            <a:alphaModFix/>
          </a:blip>
          <a:stretch>
            <a:fillRect/>
          </a:stretch>
        </p:blipFill>
        <p:spPr>
          <a:xfrm>
            <a:off x="7696454" y="4199475"/>
            <a:ext cx="1447546" cy="9599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7" name="Shape 237"/>
        <p:cNvGrpSpPr/>
        <p:nvPr/>
      </p:nvGrpSpPr>
      <p:grpSpPr>
        <a:xfrm>
          <a:off x="0" y="0"/>
          <a:ext cx="0" cy="0"/>
          <a:chOff x="0" y="0"/>
          <a:chExt cx="0" cy="0"/>
        </a:xfrm>
      </p:grpSpPr>
      <p:sp>
        <p:nvSpPr>
          <p:cNvPr id="238" name="Google Shape;238;p35"/>
          <p:cNvSpPr/>
          <p:nvPr/>
        </p:nvSpPr>
        <p:spPr>
          <a:xfrm flipH="1">
            <a:off x="4489125" y="0"/>
            <a:ext cx="4701600" cy="26700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5"/>
          <p:cNvSpPr/>
          <p:nvPr/>
        </p:nvSpPr>
        <p:spPr>
          <a:xfrm flipH="1">
            <a:off x="5487225" y="2669875"/>
            <a:ext cx="3651000" cy="24399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5"/>
          <p:cNvSpPr/>
          <p:nvPr/>
        </p:nvSpPr>
        <p:spPr>
          <a:xfrm flipH="1">
            <a:off x="-28100" y="758725"/>
            <a:ext cx="4517100" cy="2439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35"/>
          <p:cNvSpPr/>
          <p:nvPr/>
        </p:nvSpPr>
        <p:spPr>
          <a:xfrm flipH="1">
            <a:off x="1191100" y="2669875"/>
            <a:ext cx="4517100" cy="2439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35"/>
          <p:cNvSpPr/>
          <p:nvPr/>
        </p:nvSpPr>
        <p:spPr>
          <a:xfrm flipH="1">
            <a:off x="-28100" y="2669875"/>
            <a:ext cx="4517100" cy="2439900"/>
          </a:xfrm>
          <a:prstGeom prst="rect">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5"/>
          <p:cNvSpPr txBox="1"/>
          <p:nvPr/>
        </p:nvSpPr>
        <p:spPr>
          <a:xfrm>
            <a:off x="0" y="3"/>
            <a:ext cx="8229600" cy="8574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3600"/>
              <a:t>2/1/19</a:t>
            </a:r>
            <a:endParaRPr b="1" sz="3600">
              <a:solidFill>
                <a:srgbClr val="000000"/>
              </a:solidFill>
            </a:endParaRPr>
          </a:p>
        </p:txBody>
      </p:sp>
      <p:pic>
        <p:nvPicPr>
          <p:cNvPr id="244" name="Google Shape;244;p35"/>
          <p:cNvPicPr preferRelativeResize="0"/>
          <p:nvPr/>
        </p:nvPicPr>
        <p:blipFill>
          <a:blip r:embed="rId3">
            <a:alphaModFix/>
          </a:blip>
          <a:stretch>
            <a:fillRect/>
          </a:stretch>
        </p:blipFill>
        <p:spPr>
          <a:xfrm>
            <a:off x="838200" y="1162202"/>
            <a:ext cx="3342676" cy="1621600"/>
          </a:xfrm>
          <a:prstGeom prst="rect">
            <a:avLst/>
          </a:prstGeom>
          <a:noFill/>
          <a:ln>
            <a:noFill/>
          </a:ln>
        </p:spPr>
      </p:pic>
      <p:pic>
        <p:nvPicPr>
          <p:cNvPr id="245" name="Google Shape;245;p35"/>
          <p:cNvPicPr preferRelativeResize="0"/>
          <p:nvPr/>
        </p:nvPicPr>
        <p:blipFill>
          <a:blip r:embed="rId4">
            <a:alphaModFix/>
          </a:blip>
          <a:stretch>
            <a:fillRect/>
          </a:stretch>
        </p:blipFill>
        <p:spPr>
          <a:xfrm>
            <a:off x="6049534" y="3072123"/>
            <a:ext cx="2730416" cy="2000700"/>
          </a:xfrm>
          <a:prstGeom prst="rect">
            <a:avLst/>
          </a:prstGeom>
          <a:noFill/>
          <a:ln>
            <a:noFill/>
          </a:ln>
        </p:spPr>
      </p:pic>
      <p:sp>
        <p:nvSpPr>
          <p:cNvPr id="246" name="Google Shape;246;p35"/>
          <p:cNvSpPr txBox="1"/>
          <p:nvPr/>
        </p:nvSpPr>
        <p:spPr>
          <a:xfrm>
            <a:off x="412275" y="758725"/>
            <a:ext cx="3342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Pipeline for Uncertain Morse Complex:</a:t>
            </a:r>
            <a:endParaRPr/>
          </a:p>
        </p:txBody>
      </p:sp>
      <p:sp>
        <p:nvSpPr>
          <p:cNvPr id="247" name="Google Shape;247;p35"/>
          <p:cNvSpPr txBox="1"/>
          <p:nvPr/>
        </p:nvSpPr>
        <p:spPr>
          <a:xfrm>
            <a:off x="5708200" y="2663725"/>
            <a:ext cx="34791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More Reliable data for ANN Comparison:</a:t>
            </a:r>
            <a:endParaRPr/>
          </a:p>
        </p:txBody>
      </p:sp>
      <p:sp>
        <p:nvSpPr>
          <p:cNvPr id="248" name="Google Shape;248;p35"/>
          <p:cNvSpPr txBox="1"/>
          <p:nvPr/>
        </p:nvSpPr>
        <p:spPr>
          <a:xfrm>
            <a:off x="4673625" y="24125"/>
            <a:ext cx="33426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Neuron Tracing:</a:t>
            </a:r>
            <a:endParaRPr/>
          </a:p>
        </p:txBody>
      </p:sp>
      <p:pic>
        <p:nvPicPr>
          <p:cNvPr id="249" name="Google Shape;249;p35"/>
          <p:cNvPicPr preferRelativeResize="0"/>
          <p:nvPr/>
        </p:nvPicPr>
        <p:blipFill>
          <a:blip r:embed="rId5">
            <a:alphaModFix/>
          </a:blip>
          <a:stretch>
            <a:fillRect/>
          </a:stretch>
        </p:blipFill>
        <p:spPr>
          <a:xfrm>
            <a:off x="4843880" y="382925"/>
            <a:ext cx="4071600" cy="2286939"/>
          </a:xfrm>
          <a:prstGeom prst="rect">
            <a:avLst/>
          </a:prstGeom>
          <a:noFill/>
          <a:ln>
            <a:noFill/>
          </a:ln>
        </p:spPr>
      </p:pic>
      <p:pic>
        <p:nvPicPr>
          <p:cNvPr id="250" name="Google Shape;250;p35"/>
          <p:cNvPicPr preferRelativeResize="0"/>
          <p:nvPr/>
        </p:nvPicPr>
        <p:blipFill>
          <a:blip r:embed="rId6">
            <a:alphaModFix/>
          </a:blip>
          <a:stretch>
            <a:fillRect/>
          </a:stretch>
        </p:blipFill>
        <p:spPr>
          <a:xfrm>
            <a:off x="152400" y="3198603"/>
            <a:ext cx="2667469" cy="1792488"/>
          </a:xfrm>
          <a:prstGeom prst="rect">
            <a:avLst/>
          </a:prstGeom>
          <a:noFill/>
          <a:ln>
            <a:noFill/>
          </a:ln>
        </p:spPr>
      </p:pic>
      <p:pic>
        <p:nvPicPr>
          <p:cNvPr id="251" name="Google Shape;251;p35"/>
          <p:cNvPicPr preferRelativeResize="0"/>
          <p:nvPr/>
        </p:nvPicPr>
        <p:blipFill>
          <a:blip r:embed="rId7">
            <a:alphaModFix/>
          </a:blip>
          <a:stretch>
            <a:fillRect/>
          </a:stretch>
        </p:blipFill>
        <p:spPr>
          <a:xfrm>
            <a:off x="2819886" y="3204126"/>
            <a:ext cx="2667465" cy="179250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